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715" r:id="rId2"/>
    <p:sldId id="770" r:id="rId3"/>
    <p:sldId id="721" r:id="rId4"/>
    <p:sldId id="722" r:id="rId5"/>
    <p:sldId id="723" r:id="rId6"/>
    <p:sldId id="724" r:id="rId7"/>
    <p:sldId id="725" r:id="rId8"/>
    <p:sldId id="726" r:id="rId9"/>
    <p:sldId id="727" r:id="rId10"/>
    <p:sldId id="728" r:id="rId11"/>
    <p:sldId id="729" r:id="rId12"/>
    <p:sldId id="730" r:id="rId13"/>
    <p:sldId id="731" r:id="rId14"/>
    <p:sldId id="732" r:id="rId15"/>
    <p:sldId id="733" r:id="rId16"/>
    <p:sldId id="734" r:id="rId17"/>
    <p:sldId id="735" r:id="rId18"/>
    <p:sldId id="736" r:id="rId19"/>
    <p:sldId id="737" r:id="rId20"/>
    <p:sldId id="738" r:id="rId21"/>
    <p:sldId id="739" r:id="rId22"/>
    <p:sldId id="740" r:id="rId23"/>
    <p:sldId id="741" r:id="rId24"/>
    <p:sldId id="742" r:id="rId25"/>
    <p:sldId id="743" r:id="rId26"/>
    <p:sldId id="744" r:id="rId27"/>
    <p:sldId id="745" r:id="rId28"/>
    <p:sldId id="746" r:id="rId29"/>
    <p:sldId id="747" r:id="rId30"/>
    <p:sldId id="748" r:id="rId31"/>
    <p:sldId id="749" r:id="rId32"/>
    <p:sldId id="750" r:id="rId33"/>
    <p:sldId id="751" r:id="rId34"/>
    <p:sldId id="752" r:id="rId35"/>
    <p:sldId id="753" r:id="rId36"/>
    <p:sldId id="754" r:id="rId37"/>
    <p:sldId id="755" r:id="rId38"/>
    <p:sldId id="756" r:id="rId39"/>
    <p:sldId id="757" r:id="rId40"/>
    <p:sldId id="758" r:id="rId41"/>
    <p:sldId id="759" r:id="rId42"/>
    <p:sldId id="765" r:id="rId43"/>
    <p:sldId id="766" r:id="rId44"/>
    <p:sldId id="767" r:id="rId45"/>
    <p:sldId id="768" r:id="rId46"/>
    <p:sldId id="769" r:id="rId47"/>
    <p:sldId id="760" r:id="rId48"/>
    <p:sldId id="761" r:id="rId49"/>
    <p:sldId id="762" r:id="rId50"/>
    <p:sldId id="763" r:id="rId51"/>
    <p:sldId id="764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04"/>
    <p:restoredTop sz="91728"/>
  </p:normalViewPr>
  <p:slideViewPr>
    <p:cSldViewPr snapToGrid="0" snapToObjects="1">
      <p:cViewPr>
        <p:scale>
          <a:sx n="90" d="100"/>
          <a:sy n="90" d="100"/>
        </p:scale>
        <p:origin x="1768" y="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1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04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5/14/17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dirty="0"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17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922385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Title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95C780-759A-404F-B722-D96941537CC4}" type="datetime1">
              <a:rPr lang="en-US" smtClean="0">
                <a:solidFill>
                  <a:prstClr val="black"/>
                </a:solidFill>
              </a:rPr>
              <a:pPr/>
              <a:t>5/14/17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Page </a:t>
            </a:r>
            <a:fld id="{111E5896-917A-4035-A860-408E1EC3CD51}" type="slidenum">
              <a:rPr>
                <a:solidFill>
                  <a:prstClr val="black"/>
                </a:solidFill>
              </a:rPr>
              <a:pPr/>
              <a:t>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>
                <a:solidFill>
                  <a:prstClr val="black"/>
                </a:solidFill>
              </a:rPr>
              <a:t>© 2016 BROCADE COMMUNICATIONS SYSTEMS, INC.</a:t>
            </a:r>
          </a:p>
        </p:txBody>
      </p:sp>
    </p:spTree>
    <p:extLst>
      <p:ext uri="{BB962C8B-B14F-4D97-AF65-F5344CB8AC3E}">
        <p14:creationId xmlns:p14="http://schemas.microsoft.com/office/powerpoint/2010/main" val="1295817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44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80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29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29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6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2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4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458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45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15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0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6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6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5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6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3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Title Goes Here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F5B313F-7833-4E3D-A128-CD0873D1FCE3}" type="datetime1">
              <a:rPr lang="en-US" smtClean="0"/>
              <a:t>5/14/17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a-DK" smtClean="0"/>
              <a:t>Page </a:t>
            </a:r>
            <a:fld id="{111E5896-917A-4035-A860-408E1EC3CD51}" type="slidenum">
              <a:rPr lang="da-DK" smtClean="0"/>
              <a:pPr/>
              <a:t>16</a:t>
            </a:fld>
            <a:endParaRPr lang="da-DK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© 2016 BROCADE COMMUNICATIONS SYSTEMS,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5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05220" y="1828800"/>
            <a:ext cx="7816911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999679" y="6499476"/>
            <a:ext cx="4115476" cy="17997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/>
              <a:t>© 2016 BROCADE COMMUNICATIONS SYSTEMS, INC.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1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 and Content w/ Landsc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87252" y="449671"/>
            <a:ext cx="7727387" cy="678728"/>
          </a:xfrm>
        </p:spPr>
        <p:txBody>
          <a:bodyPr vert="horz" lIns="0" tIns="0" rIns="91432" bIns="45716" rtlCol="0" anchor="t" anchorCtr="0">
            <a:noAutofit/>
          </a:bodyPr>
          <a:lstStyle>
            <a:lvl1pPr algn="l" defTabSz="4571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1" i="0" strike="noStrike" kern="1200" spc="0" dirty="0">
                <a:solidFill>
                  <a:schemeClr val="tx1"/>
                </a:solidFill>
                <a:latin typeface="Dual 400" panose="02000603000000020004" pitchFamily="2" charset="0"/>
                <a:ea typeface="+mj-ea"/>
                <a:cs typeface="Dual 400" panose="02000603000000020004" pitchFamily="2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 bwMode="gray">
          <a:xfrm>
            <a:off x="686758" y="1106660"/>
            <a:ext cx="7742868" cy="361949"/>
          </a:xfrm>
        </p:spPr>
        <p:txBody>
          <a:bodyPr lIns="0" tIns="0" rIns="182863" bIns="0" anchor="t" anchorCtr="0">
            <a:noAutofit/>
          </a:bodyPr>
          <a:lstStyle>
            <a:lvl1pPr marL="0" indent="0">
              <a:buNone/>
              <a:defRPr sz="1800" cap="none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605220" y="1828800"/>
            <a:ext cx="3052380" cy="372533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1pPr>
            <a:lvl2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2pPr>
            <a:lvl3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3pPr>
            <a:lvl4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4pPr>
            <a:lvl5pPr>
              <a:lnSpc>
                <a:spcPct val="90000"/>
              </a:lnSpc>
              <a:defRPr>
                <a:solidFill>
                  <a:schemeClr val="tx1"/>
                </a:solidFill>
                <a:latin typeface="Dual 400" panose="020006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 bwMode="gray">
          <a:xfrm>
            <a:off x="3740046" y="1849967"/>
            <a:ext cx="5038829" cy="4140200"/>
          </a:xfrm>
          <a:solidFill>
            <a:schemeClr val="bg1"/>
          </a:solidFill>
        </p:spPr>
        <p:txBody>
          <a:bodyPr/>
          <a:lstStyle>
            <a:lvl1pPr>
              <a:defRPr>
                <a:latin typeface="Dual 400" panose="020006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 bwMode="gray">
          <a:xfrm>
            <a:off x="3999679" y="6499477"/>
            <a:ext cx="4115477" cy="17997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marR="0" indent="0" algn="r" defTabSz="914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cap="none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pPr>
              <a:defRPr/>
            </a:pPr>
            <a:r>
              <a:rPr lang="en-US" dirty="0"/>
              <a:t>© 2016 BROCADE COMMUNICATIONS SYSTEMS, INC.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 bwMode="gray">
          <a:xfrm>
            <a:off x="8169599" y="6526317"/>
            <a:ext cx="25680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700" spc="0" baseline="0">
                <a:solidFill>
                  <a:schemeClr val="tx1"/>
                </a:solidFill>
                <a:latin typeface="Dual 400" panose="02000603000000020004" pitchFamily="2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58775" y="6499226"/>
            <a:ext cx="3620294" cy="18309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700" cap="all" baseline="0">
                <a:solidFill>
                  <a:schemeClr val="bg1">
                    <a:lumMod val="50000"/>
                  </a:schemeClr>
                </a:solidFill>
              </a:defRPr>
            </a:lvl1pPr>
            <a:lvl2pPr marL="114300" indent="0">
              <a:buNone/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8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github.com/jcjohnson/neural-styl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4" Type="http://schemas.openxmlformats.org/officeDocument/2006/relationships/hyperlink" Target="http://image-net.org/" TargetMode="External"/><Relationship Id="rId5" Type="http://schemas.openxmlformats.org/officeDocument/2006/relationships/hyperlink" Target="http://allenai.org/data.html" TargetMode="External"/><Relationship Id="rId6" Type="http://schemas.openxmlformats.org/officeDocument/2006/relationships/hyperlink" Target="https://docs.google.com/spreadsheets/d/1AQvZ7-Kg0lSZtG1wlgbIsrm90HaTZrJGQMz-uKRRlFw/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datascience.ibm.com/blog/the-mathematics-of-machine-learning/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br.org/2016/11/what-artificial-intelligence-can-and-cant-do-right-now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facebook.com/pages/1902086376686983" TargetMode="Externa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bmlbook.com/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papers.nips.cc/paper/5656-hidden-technical-debt-in-machine-learning-system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0.png"/><Relationship Id="rId7" Type="http://schemas.openxmlformats.org/officeDocument/2006/relationships/image" Target="../media/image53.jp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www.1-4-5.net/~dmm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acketpushers.net/podcast/podcasts/pq-show-107-applicability-machine-learning-networkin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jp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jpg"/><Relationship Id="rId8" Type="http://schemas.openxmlformats.org/officeDocument/2006/relationships/image" Target="../media/image65.jpg"/><Relationship Id="rId9" Type="http://schemas.openxmlformats.org/officeDocument/2006/relationships/image" Target="../media/image66.jpg"/><Relationship Id="rId10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hyperlink" Target="https://research.microsoft.com/en-us/UM/people/srikanth/data/deeprm_hotnets16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incubator-spot" TargetMode="External"/><Relationship Id="rId4" Type="http://schemas.openxmlformats.org/officeDocument/2006/relationships/image" Target="../media/image33.jp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1-4-5.net/~dmm/ml/lda_intro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s://www.facebook.com/hashtag/onugspring16?source=feed_text&amp;story_id=101542156613823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53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hyperlink" Target="https://blog.openai.com/evolution-strateg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hyperlink" Target="https://arxiv.org/abs/1606.06222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7.png"/><Relationship Id="rId5" Type="http://schemas.openxmlformats.org/officeDocument/2006/relationships/hyperlink" Target="http://knowledgedefinednetworking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s://github.com/Microsoft/CNTK)" TargetMode="External"/><Relationship Id="rId5" Type="http://schemas.openxmlformats.org/officeDocument/2006/relationships/hyperlink" Target="https://aws.amazon.com/mxnet)" TargetMode="External"/><Relationship Id="rId6" Type="http://schemas.openxmlformats.org/officeDocument/2006/relationships/hyperlink" Target="https://github.com/deepmind/sonnet" TargetMode="External"/><Relationship Id="rId7" Type="http://schemas.openxmlformats.org/officeDocument/2006/relationships/hyperlink" Target="https://keras.io/)" TargetMode="External"/><Relationship Id="rId8" Type="http://schemas.openxmlformats.org/officeDocument/2006/relationships/hyperlink" Target="https://github.com/Theano" TargetMode="External"/><Relationship Id="rId9" Type="http://schemas.openxmlformats.org/officeDocument/2006/relationships/hyperlink" Target="https://openreview.net/pdf?id=r1Ue8Hcxg" TargetMode="External"/><Relationship Id="rId10" Type="http://schemas.openxmlformats.org/officeDocument/2006/relationships/hyperlink" Target="http://papers.nips.cc/paper/6461-learning-to-learn-by-gradient-descent-by-gradient-descent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4" Type="http://schemas.openxmlformats.org/officeDocument/2006/relationships/hyperlink" Target="http://knowledge.wharton.upenn.edu/article/democratization-ai-means-tech-innovation/" TargetMode="External"/><Relationship Id="rId5" Type="http://schemas.openxmlformats.org/officeDocument/2006/relationships/hyperlink" Target="https://blog.openai.com/evolution-strategies)" TargetMode="External"/><Relationship Id="rId6" Type="http://schemas.openxmlformats.org/officeDocument/2006/relationships/hyperlink" Target="https://arxiv.org/abs/1612.007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hyperlink" Target="https://blog.openai.com/unsupervised-sentiment-neuron/" TargetMode="External"/><Relationship Id="rId12" Type="http://schemas.openxmlformats.org/officeDocument/2006/relationships/hyperlink" Target="http://arxiv.org/pdf/1608.08225v1.pdf" TargetMode="External"/><Relationship Id="rId13" Type="http://schemas.openxmlformats.org/officeDocument/2006/relationships/hyperlink" Target="https://arxiv.org/pdf/1703.03864.pdf" TargetMode="External"/><Relationship Id="rId14" Type="http://schemas.openxmlformats.org/officeDocument/2006/relationships/image" Target="../media/image90.jpg"/><Relationship Id="rId15" Type="http://schemas.openxmlformats.org/officeDocument/2006/relationships/image" Target="../media/image81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9.jpg"/><Relationship Id="rId4" Type="http://schemas.openxmlformats.org/officeDocument/2006/relationships/hyperlink" Target="https://arxiv.org/pdf/1412.6572.pdf" TargetMode="External"/><Relationship Id="rId5" Type="http://schemas.openxmlformats.org/officeDocument/2006/relationships/hyperlink" Target="https://arxiv.org/pdf/1704.03453.pdf" TargetMode="External"/><Relationship Id="rId6" Type="http://schemas.openxmlformats.org/officeDocument/2006/relationships/hyperlink" Target="https://deepmind.com/research/alphago/" TargetMode="External"/><Relationship Id="rId7" Type="http://schemas.openxmlformats.org/officeDocument/2006/relationships/hyperlink" Target="https://arxiv.org/abs/1412.6572" TargetMode="External"/><Relationship Id="rId8" Type="http://schemas.openxmlformats.org/officeDocument/2006/relationships/hyperlink" Target="https://arxiv.org/abs/1606.04474" TargetMode="External"/><Relationship Id="rId9" Type="http://schemas.openxmlformats.org/officeDocument/2006/relationships/hyperlink" Target="https://openreview.net/pdf?id=r1Ue8Hcxg" TargetMode="External"/><Relationship Id="rId10" Type="http://schemas.openxmlformats.org/officeDocument/2006/relationships/hyperlink" Target="https://arxiv.org/pdf/1509.06321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-4-5.net/~dmm/ml" TargetMode="External"/><Relationship Id="rId4" Type="http://schemas.openxmlformats.org/officeDocument/2006/relationships/hyperlink" Target="https://github.com/davidmeyer/ml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I_winter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approximatelycorrect.com/2017/03/28/the-ai-misinformation-epidemic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hyperlink" Target="http://ai-on.org/" TargetMode="External"/><Relationship Id="rId12" Type="http://schemas.openxmlformats.org/officeDocument/2006/relationships/hyperlink" Target="http://distill.pub/" TargetMode="External"/><Relationship Id="rId13" Type="http://schemas.openxmlformats.org/officeDocument/2006/relationships/hyperlink" Target="https://github.com/robertsdionne/neural-network-papers" TargetMode="External"/><Relationship Id="rId14" Type="http://schemas.openxmlformats.org/officeDocument/2006/relationships/hyperlink" Target="https://github.com/kjw0612/awesome-deep-vision" TargetMode="External"/><Relationship Id="rId15" Type="http://schemas.openxmlformats.org/officeDocument/2006/relationships/hyperlink" Target="https://www.utoronto.ca/news/vector-institute-points-toronto-global-hot-spot-ai-research" TargetMode="External"/><Relationship Id="rId16" Type="http://schemas.openxmlformats.org/officeDocument/2006/relationships/image" Target="../media/image10.png"/><Relationship Id="rId17" Type="http://schemas.openxmlformats.org/officeDocument/2006/relationships/image" Target="../media/image11.jpg"/><Relationship Id="rId1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ensorflow.org/" TargetMode="External"/><Relationship Id="rId4" Type="http://schemas.openxmlformats.org/officeDocument/2006/relationships/hyperlink" Target="https://openai.com/" TargetMode="External"/><Relationship Id="rId5" Type="http://schemas.openxmlformats.org/officeDocument/2006/relationships/hyperlink" Target="https://deepmind.com/blog/open-sourcing-deepmind-lab" TargetMode="External"/><Relationship Id="rId6" Type="http://schemas.openxmlformats.org/officeDocument/2006/relationships/hyperlink" Target="https://github.com/google/seq2seq" TargetMode="External"/><Relationship Id="rId7" Type="http://schemas.openxmlformats.org/officeDocument/2006/relationships/hyperlink" Target="http://image-net.org/" TargetMode="External"/><Relationship Id="rId8" Type="http://schemas.openxmlformats.org/officeDocument/2006/relationships/hyperlink" Target="https://github.com/BVLC/caffe/tree/master/models/bvlc_alexnet" TargetMode="External"/><Relationship Id="rId9" Type="http://schemas.openxmlformats.org/officeDocument/2006/relationships/hyperlink" Target="https://arxiv.org/" TargetMode="External"/><Relationship Id="rId10" Type="http://schemas.openxmlformats.org/officeDocument/2006/relationships/hyperlink" Target="https://openreview.net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bloomberg.com/news/articles/2016-12-06/apple-to-start-publishing-ai-research-to-hasten-deep-learn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s://medium.com/@karpathy/a-peek-at-trends-in-machine-learning-ab8a1085a10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2" y="110665"/>
            <a:ext cx="8949128" cy="1248236"/>
          </a:xfr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en-US" dirty="0" smtClean="0"/>
              <a:t>Current Events in ML for Networking </a:t>
            </a:r>
            <a:br>
              <a:rPr lang="en-US" dirty="0" smtClean="0"/>
            </a:br>
            <a:r>
              <a:rPr lang="en-US" sz="3600" dirty="0" smtClean="0"/>
              <a:t>Challenges, Opportunities and Realities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999384" y="694248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7400925" y="6657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06483" y="5919311"/>
            <a:ext cx="21259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David Meyer</a:t>
            </a:r>
          </a:p>
          <a:p>
            <a:pPr algn="ctr"/>
            <a:r>
              <a:rPr lang="en-US" sz="1050" dirty="0" err="1" smtClean="0"/>
              <a:t>dmm</a:t>
            </a:r>
            <a:r>
              <a:rPr lang="en-US" sz="1050" dirty="0" smtClean="0"/>
              <a:t>@{uoregon.edu,1-4-5.net,</a:t>
            </a:r>
            <a:r>
              <a:rPr lang="mr-IN" sz="1050" dirty="0" smtClean="0"/>
              <a:t>…</a:t>
            </a:r>
            <a:r>
              <a:rPr lang="en-US" sz="1050" dirty="0" smtClean="0"/>
              <a:t>}</a:t>
            </a:r>
          </a:p>
          <a:p>
            <a:pPr algn="ctr"/>
            <a:r>
              <a:rPr lang="en-US" sz="1050" dirty="0" smtClean="0"/>
              <a:t>Huawei </a:t>
            </a:r>
            <a:r>
              <a:rPr lang="en-US" sz="1050" dirty="0"/>
              <a:t>Future Network Theory </a:t>
            </a:r>
            <a:r>
              <a:rPr lang="en-US" sz="1050" dirty="0" smtClean="0"/>
              <a:t>Lab</a:t>
            </a:r>
          </a:p>
          <a:p>
            <a:pPr algn="ctr"/>
            <a:r>
              <a:rPr lang="en-US" sz="1050" dirty="0" smtClean="0"/>
              <a:t>05.15.2017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88344" y="1606253"/>
            <a:ext cx="6263786" cy="4289152"/>
            <a:chOff x="1569720" y="1784052"/>
            <a:chExt cx="6021236" cy="40727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720" y="1784052"/>
              <a:ext cx="5819842" cy="387268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5854583" y="5656735"/>
              <a:ext cx="173637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https://github.com/jcjohnson/neural-style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 smtClean="0"/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 smtClean="0"/>
              <a:t>A Brief Look At The State Of “ML for Networking” Industry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6170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9018" y="4560333"/>
            <a:ext cx="4714752" cy="1846659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has driven all of this progress?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Theoretical breakthroughs in 2006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Compute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Talent </a:t>
            </a:r>
            <a:r>
              <a:rPr lang="en-US" dirty="0" smtClean="0"/>
              <a:t>pipelines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38" y="51719"/>
            <a:ext cx="9008326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First, Where Have All The Successes Been?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39018" y="3953258"/>
            <a:ext cx="335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Anomaly Detection</a:t>
            </a:r>
            <a:endParaRPr lang="en-US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47346" y="2779458"/>
            <a:ext cx="8545726" cy="1950241"/>
            <a:chOff x="439018" y="2779458"/>
            <a:chExt cx="8545726" cy="19502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170" y="2779458"/>
              <a:ext cx="3449574" cy="19502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1" name="TextBox 10"/>
            <p:cNvSpPr txBox="1"/>
            <p:nvPr/>
          </p:nvSpPr>
          <p:spPr>
            <a:xfrm>
              <a:off x="439018" y="3338807"/>
              <a:ext cx="2926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Statistical Approaches</a:t>
              </a:r>
              <a:endParaRPr lang="en-US" sz="2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6336092"/>
            <a:ext cx="845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have seen relatively little progress in the network space. Why?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860611" y="5531497"/>
            <a:ext cx="1987519" cy="53043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830" y="4852078"/>
            <a:ext cx="3497497" cy="148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07" y="5430806"/>
            <a:ext cx="1704066" cy="90528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7200" y="1417639"/>
            <a:ext cx="8527544" cy="1692771"/>
            <a:chOff x="457200" y="1417639"/>
            <a:chExt cx="8527544" cy="16927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415" y="1417639"/>
              <a:ext cx="3450329" cy="11792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57200" y="1417639"/>
              <a:ext cx="4686476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Perceptual Tasks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Vision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/>
                <a:t>NLP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Robotics</a:t>
              </a:r>
              <a:endParaRPr lang="en-US" sz="20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000" dirty="0" smtClean="0"/>
                <a:t>New Domains (medicine, finance,</a:t>
              </a:r>
              <a:r>
                <a:rPr lang="mr-IN" sz="2000" dirty="0" smtClean="0"/>
                <a:t>…</a:t>
              </a:r>
              <a:r>
                <a:rPr lang="en-US" sz="2000" dirty="0" smtClean="0"/>
                <a:t>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80740" y="1675126"/>
            <a:ext cx="2294083" cy="938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Conv Nets</a:t>
            </a:r>
          </a:p>
          <a:p>
            <a:r>
              <a:rPr lang="en-US" sz="1100" dirty="0" smtClean="0"/>
              <a:t>Recurrent Neural Nets</a:t>
            </a:r>
          </a:p>
          <a:p>
            <a:r>
              <a:rPr lang="en-US" sz="1100" dirty="0" smtClean="0"/>
              <a:t>Memory Nets</a:t>
            </a:r>
          </a:p>
          <a:p>
            <a:r>
              <a:rPr lang="en-US" sz="1100" dirty="0" smtClean="0"/>
              <a:t>Two Player Games (GANs, AEs, RL)</a:t>
            </a:r>
          </a:p>
          <a:p>
            <a:r>
              <a:rPr lang="en-US" sz="1100" dirty="0" smtClean="0"/>
              <a:t>Network and Algorithm Design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214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4696"/>
            <a:ext cx="8229600" cy="7262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72" y="883737"/>
            <a:ext cx="8776855" cy="5880233"/>
          </a:xfrm>
        </p:spPr>
        <p:txBody>
          <a:bodyPr>
            <a:normAutofit fontScale="85000" lnSpcReduction="20000"/>
          </a:bodyPr>
          <a:lstStyle/>
          <a:p>
            <a:r>
              <a:rPr lang="en-US" sz="1600" i="1" dirty="0" smtClean="0"/>
              <a:t>Standardized </a:t>
            </a:r>
            <a:r>
              <a:rPr lang="en-US" sz="1600" dirty="0" smtClean="0"/>
              <a:t>data sets have been  a crucial factor in the success of ML</a:t>
            </a:r>
          </a:p>
          <a:p>
            <a:pPr lvl="1"/>
            <a:r>
              <a:rPr lang="en-US" sz="1400" dirty="0" smtClean="0">
                <a:hlinkClick r:id="rId3"/>
              </a:rPr>
              <a:t>http://yann.lecun.com/exdb/mnist/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4"/>
              </a:rPr>
              <a:t>http://image-net.org/</a:t>
            </a:r>
            <a:endParaRPr lang="en-US" sz="1400" dirty="0" smtClean="0"/>
          </a:p>
          <a:p>
            <a:pPr lvl="1"/>
            <a:r>
              <a:rPr lang="en-US" sz="1400" dirty="0" smtClean="0">
                <a:hlinkClick r:id="rId5"/>
              </a:rPr>
              <a:t>http://allenai.org/data.html</a:t>
            </a:r>
            <a:endParaRPr lang="en-US" sz="1400" dirty="0" smtClean="0"/>
          </a:p>
          <a:p>
            <a:pPr lvl="1"/>
            <a:r>
              <a:rPr lang="mr-IN" sz="1400" dirty="0" smtClean="0"/>
              <a:t>…</a:t>
            </a:r>
            <a:endParaRPr lang="en-US" sz="1400" dirty="0" smtClean="0"/>
          </a:p>
          <a:p>
            <a:pPr lvl="1"/>
            <a:r>
              <a:rPr lang="en-US" sz="1400" i="1" dirty="0" smtClean="0"/>
              <a:t>Data is the rocket fuel of Machine Learning </a:t>
            </a:r>
            <a:r>
              <a:rPr lang="mr-IN" sz="1400" i="1" dirty="0" smtClean="0"/>
              <a:t>–</a:t>
            </a:r>
            <a:r>
              <a:rPr lang="en-US" sz="1400" i="1" dirty="0" smtClean="0"/>
              <a:t> </a:t>
            </a:r>
            <a:r>
              <a:rPr lang="en-US" sz="1400" dirty="0" smtClean="0"/>
              <a:t>Andrew Ng</a:t>
            </a:r>
          </a:p>
          <a:p>
            <a:pPr lvl="1"/>
            <a:endParaRPr lang="en-US" sz="1000" dirty="0" smtClean="0"/>
          </a:p>
          <a:p>
            <a:endParaRPr lang="en-US" sz="1600" dirty="0" smtClean="0"/>
          </a:p>
          <a:p>
            <a:r>
              <a:rPr lang="en-US" sz="1600" dirty="0" smtClean="0"/>
              <a:t>Allows for direct comparison of learning and inference algorithms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The result has been the steady ratcheting down of error rates on perceptual tasks to super-human levels</a:t>
            </a:r>
          </a:p>
          <a:p>
            <a:pPr lvl="1"/>
            <a:r>
              <a:rPr lang="en-US" sz="1400" dirty="0" smtClean="0"/>
              <a:t>Object/Scene recognition</a:t>
            </a:r>
          </a:p>
          <a:p>
            <a:pPr lvl="1"/>
            <a:r>
              <a:rPr lang="en-US" sz="1400" dirty="0" smtClean="0"/>
              <a:t>NLP/Voice recognition and generation</a:t>
            </a:r>
          </a:p>
          <a:p>
            <a:pPr lvl="1"/>
            <a:r>
              <a:rPr lang="en-US" sz="1400" dirty="0" smtClean="0"/>
              <a:t>AlphaGo</a:t>
            </a:r>
          </a:p>
          <a:p>
            <a:pPr lvl="1"/>
            <a:r>
              <a:rPr lang="en-US" sz="1400" dirty="0" smtClean="0"/>
              <a:t>...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b="1" i="1" dirty="0" smtClean="0"/>
              <a:t>We have nothing like this for networking</a:t>
            </a:r>
          </a:p>
          <a:p>
            <a:pPr lvl="1"/>
            <a:r>
              <a:rPr lang="en-US" sz="1400" dirty="0" smtClean="0"/>
              <a:t>Many/most data sets are toy, noisy, unnormalized, </a:t>
            </a:r>
            <a:r>
              <a:rPr lang="mr-IN" sz="1400" dirty="0" smtClean="0"/>
              <a:t>…</a:t>
            </a:r>
            <a:endParaRPr lang="en-US" sz="1400" dirty="0"/>
          </a:p>
          <a:p>
            <a:pPr lvl="1"/>
            <a:r>
              <a:rPr lang="en-US" sz="1400" dirty="0" smtClean="0"/>
              <a:t>Many data sets are proprietary</a:t>
            </a:r>
          </a:p>
          <a:p>
            <a:pPr lvl="1"/>
            <a:r>
              <a:rPr lang="en-US" sz="1400" dirty="0" smtClean="0"/>
              <a:t>Much data non-</a:t>
            </a:r>
            <a:r>
              <a:rPr lang="en-US" sz="1400" dirty="0" err="1" smtClean="0"/>
              <a:t>iid</a:t>
            </a:r>
            <a:r>
              <a:rPr lang="en-US" sz="1400" dirty="0" smtClean="0"/>
              <a:t> (maybe time-series, maybe something else)</a:t>
            </a:r>
          </a:p>
          <a:p>
            <a:pPr lvl="1"/>
            <a:r>
              <a:rPr lang="en-US" sz="1400" dirty="0" smtClean="0"/>
              <a:t>Most of our data sources (e.g., netflow) are </a:t>
            </a:r>
            <a:r>
              <a:rPr lang="en-US" sz="1400" dirty="0"/>
              <a:t>representations of network data that were </a:t>
            </a:r>
            <a:r>
              <a:rPr lang="en-US" sz="1400" b="1" dirty="0" smtClean="0"/>
              <a:t>not</a:t>
            </a:r>
            <a:r>
              <a:rPr lang="en-US" sz="1400" dirty="0" smtClean="0"/>
              <a:t> </a:t>
            </a:r>
            <a:r>
              <a:rPr lang="en-US" sz="1400" dirty="0"/>
              <a:t>built for </a:t>
            </a:r>
            <a:r>
              <a:rPr lang="en-US" sz="1400" dirty="0" smtClean="0"/>
              <a:t>ML</a:t>
            </a:r>
          </a:p>
          <a:p>
            <a:pPr lvl="2"/>
            <a:r>
              <a:rPr lang="en-US" sz="1100" dirty="0" smtClean="0">
                <a:sym typeface="Wingdings"/>
              </a:rPr>
              <a:t> </a:t>
            </a:r>
            <a:r>
              <a:rPr lang="en-US" sz="1100" dirty="0">
                <a:sym typeface="Wingdings"/>
              </a:rPr>
              <a:t>E</a:t>
            </a:r>
            <a:r>
              <a:rPr lang="en-US" sz="1100" dirty="0" smtClean="0"/>
              <a:t>ffective </a:t>
            </a:r>
            <a:r>
              <a:rPr lang="en-US" sz="1100" dirty="0"/>
              <a:t>ML </a:t>
            </a:r>
            <a:r>
              <a:rPr lang="en-US" sz="1100" dirty="0" smtClean="0"/>
              <a:t>systems that rely on network data </a:t>
            </a:r>
            <a:r>
              <a:rPr lang="en-US" sz="1100" dirty="0"/>
              <a:t>will require </a:t>
            </a:r>
            <a:r>
              <a:rPr lang="en-US" sz="1100" dirty="0" smtClean="0"/>
              <a:t>novel approaches</a:t>
            </a:r>
            <a:endParaRPr lang="en-US" sz="1100" dirty="0"/>
          </a:p>
          <a:p>
            <a:pPr lvl="1"/>
            <a:r>
              <a:rPr lang="en-US" sz="1400" dirty="0" smtClean="0"/>
              <a:t>There is no </a:t>
            </a:r>
            <a:r>
              <a:rPr lang="en-US" sz="1400" dirty="0"/>
              <a:t>standard </a:t>
            </a:r>
            <a:r>
              <a:rPr lang="en-US" sz="1400" dirty="0" smtClean="0"/>
              <a:t>way to integrate network data </a:t>
            </a:r>
            <a:r>
              <a:rPr lang="en-US" sz="1400" dirty="0"/>
              <a:t>with other data sources like </a:t>
            </a:r>
            <a:r>
              <a:rPr lang="en-US" sz="1400" dirty="0" smtClean="0"/>
              <a:t>CPU usage</a:t>
            </a:r>
            <a:r>
              <a:rPr lang="en-US" sz="1400" dirty="0"/>
              <a:t>, memory, </a:t>
            </a:r>
            <a:r>
              <a:rPr lang="en-US" sz="1400" dirty="0" smtClean="0"/>
              <a:t>...</a:t>
            </a:r>
          </a:p>
          <a:p>
            <a:pPr lvl="1"/>
            <a:r>
              <a:rPr lang="en-US" sz="1400" dirty="0" smtClean="0">
                <a:hlinkClick r:id="rId6"/>
              </a:rPr>
              <a:t>https://docs.google.com/spreadsheets/d/1AQvZ7-Kg0lSZtG1wlgbIsrm90HaTZrJGQMz-uKRRlFw</a:t>
            </a: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49" y="3522747"/>
            <a:ext cx="3476075" cy="1813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7" name="Group 6"/>
          <p:cNvGrpSpPr/>
          <p:nvPr/>
        </p:nvGrpSpPr>
        <p:grpSpPr>
          <a:xfrm>
            <a:off x="6414325" y="1180134"/>
            <a:ext cx="2453999" cy="1837844"/>
            <a:chOff x="6414325" y="1180134"/>
            <a:chExt cx="2453999" cy="18378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325" y="1180134"/>
              <a:ext cx="2453999" cy="15239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6773939" y="2756368"/>
              <a:ext cx="17347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Graph courtesy Andrew Ng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84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753"/>
            <a:ext cx="8229600" cy="551453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ML is a form of Applied Mathematics</a:t>
            </a:r>
          </a:p>
          <a:p>
            <a:pPr lvl="1"/>
            <a:r>
              <a:rPr lang="en-US" sz="1600" dirty="0" smtClean="0"/>
              <a:t>Moreover,  ML is a multi-disciplinary </a:t>
            </a:r>
            <a:r>
              <a:rPr lang="en-US" sz="1600" i="1" dirty="0" smtClean="0">
                <a:solidFill>
                  <a:srgbClr val="FF0000"/>
                </a:solidFill>
              </a:rPr>
              <a:t>empirical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science</a:t>
            </a:r>
          </a:p>
          <a:p>
            <a:pPr lvl="1"/>
            <a:endParaRPr lang="en-US" sz="1600" dirty="0" smtClean="0"/>
          </a:p>
          <a:p>
            <a:r>
              <a:rPr lang="en-US" sz="2000" smtClean="0"/>
              <a:t>Network engineers </a:t>
            </a:r>
            <a:r>
              <a:rPr lang="en-US" sz="2000" dirty="0" smtClean="0"/>
              <a:t>typically don’t have backgrounds that include the kinds of mathematical training and experience that are essential in the ML space</a:t>
            </a:r>
          </a:p>
          <a:p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ffective ML requires additional skills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</a:rPr>
              <a:t>Ability to rapidly learn new concepts</a:t>
            </a:r>
          </a:p>
          <a:p>
            <a:pPr lvl="1"/>
            <a:r>
              <a:rPr lang="en-US" sz="1600" dirty="0" smtClean="0"/>
              <a:t>Data </a:t>
            </a:r>
            <a:r>
              <a:rPr lang="en-US" sz="1600" dirty="0"/>
              <a:t>modeling and </a:t>
            </a:r>
            <a:r>
              <a:rPr lang="en-US" sz="1600" dirty="0" smtClean="0"/>
              <a:t>evaluation </a:t>
            </a:r>
          </a:p>
          <a:p>
            <a:pPr lvl="1"/>
            <a:r>
              <a:rPr lang="en-US" sz="1600" dirty="0" smtClean="0"/>
              <a:t>Communications</a:t>
            </a:r>
          </a:p>
          <a:p>
            <a:pPr lvl="1"/>
            <a:r>
              <a:rPr lang="en-US" sz="1600" dirty="0" smtClean="0"/>
              <a:t>Software </a:t>
            </a:r>
            <a:r>
              <a:rPr lang="en-US" sz="1600" dirty="0"/>
              <a:t>e</a:t>
            </a:r>
            <a:r>
              <a:rPr lang="en-US" sz="1600" dirty="0" smtClean="0"/>
              <a:t>ngineering </a:t>
            </a:r>
            <a:r>
              <a:rPr lang="en-US" sz="1600" dirty="0"/>
              <a:t>and s</a:t>
            </a:r>
            <a:r>
              <a:rPr lang="en-US" sz="1600" dirty="0" smtClean="0"/>
              <a:t>ystem design</a:t>
            </a:r>
          </a:p>
          <a:p>
            <a:pPr lvl="1"/>
            <a:r>
              <a:rPr lang="en-US" sz="1600" dirty="0" smtClean="0"/>
              <a:t>ML </a:t>
            </a:r>
            <a:r>
              <a:rPr lang="en-US" sz="1600" dirty="0"/>
              <a:t>a</a:t>
            </a:r>
            <a:r>
              <a:rPr lang="en-US" sz="1600" dirty="0" smtClean="0"/>
              <a:t>lgorithms </a:t>
            </a:r>
            <a:r>
              <a:rPr lang="en-US" sz="1600" dirty="0"/>
              <a:t>and l</a:t>
            </a:r>
            <a:r>
              <a:rPr lang="en-US" sz="1600" dirty="0" smtClean="0"/>
              <a:t>ibraries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result is that there is a </a:t>
            </a:r>
            <a:r>
              <a:rPr lang="en-US" sz="2000" i="1" dirty="0" smtClean="0"/>
              <a:t>serious skills gap</a:t>
            </a:r>
          </a:p>
          <a:p>
            <a:pPr lvl="1"/>
            <a:r>
              <a:rPr lang="en-US" sz="1600" dirty="0" smtClean="0"/>
              <a:t>Open source frameworks are easing this problem</a:t>
            </a:r>
          </a:p>
          <a:p>
            <a:pPr lvl="1"/>
            <a:r>
              <a:rPr lang="en-US" sz="1600" dirty="0" smtClean="0"/>
              <a:t>However, deploying ML at scale still requires intimate understanding of the mathematics</a:t>
            </a:r>
          </a:p>
          <a:p>
            <a:pPr lvl="1"/>
            <a:r>
              <a:rPr lang="en-US" sz="1600" dirty="0" smtClean="0"/>
              <a:t>Further</a:t>
            </a:r>
            <a:r>
              <a:rPr lang="en-US" sz="1600" dirty="0"/>
              <a:t>, most ML {</a:t>
            </a:r>
            <a:r>
              <a:rPr lang="en-US" sz="1600" dirty="0" smtClean="0"/>
              <a:t>under}graduates </a:t>
            </a:r>
            <a:r>
              <a:rPr lang="en-US" sz="1600" dirty="0"/>
              <a:t>train on perceptual </a:t>
            </a:r>
            <a:r>
              <a:rPr lang="en-US" sz="1600" dirty="0" smtClean="0"/>
              <a:t>tasks</a:t>
            </a:r>
          </a:p>
          <a:p>
            <a:pPr lvl="1"/>
            <a:r>
              <a:rPr lang="en-US" sz="1600" dirty="0" smtClean="0">
                <a:hlinkClick r:id="rId2"/>
              </a:rPr>
              <a:t>https://hbr.org/2016/11/what-artificial-intelligence-can-and-cant-do-right-now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14"/>
            <a:ext cx="8229600" cy="780439"/>
          </a:xfrm>
        </p:spPr>
        <p:txBody>
          <a:bodyPr/>
          <a:lstStyle/>
          <a:p>
            <a:r>
              <a:rPr lang="en-US" dirty="0" smtClean="0"/>
              <a:t>Talent Pipelines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82005" y="2431596"/>
            <a:ext cx="3669488" cy="2777377"/>
            <a:chOff x="5282005" y="2431596"/>
            <a:chExt cx="3669488" cy="27773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005" y="2431596"/>
              <a:ext cx="3636498" cy="277737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25179" y="4978141"/>
              <a:ext cx="36263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hlinkClick r:id="rId4"/>
                </a:rPr>
                <a:t>http://datascience.ibm.com/blog/the-mathematics-of-machine-learning</a:t>
              </a:r>
              <a:endParaRPr lang="en-US" sz="9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2657231"/>
            <a:ext cx="4201693" cy="2551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1571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983695"/>
          </a:xfrm>
        </p:spPr>
        <p:txBody>
          <a:bodyPr>
            <a:normAutofit fontScale="90000"/>
          </a:bodyPr>
          <a:lstStyle/>
          <a:p>
            <a:r>
              <a:rPr lang="en-US" sz="4900" dirty="0" smtClean="0"/>
              <a:t>Said Another Way</a:t>
            </a:r>
            <a:br>
              <a:rPr lang="en-US" sz="4900" dirty="0" smtClean="0"/>
            </a:br>
            <a:r>
              <a:rPr lang="en-US" i="1" dirty="0" smtClean="0"/>
              <a:t>Artificial </a:t>
            </a:r>
            <a:r>
              <a:rPr lang="en-US" i="1" dirty="0"/>
              <a:t>intelligence is all about </a:t>
            </a:r>
            <a:r>
              <a:rPr lang="en-US" i="1" dirty="0" smtClean="0"/>
              <a:t>math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hlinkClick r:id="rId2"/>
              </a:rPr>
              <a:t>https://code.facebook.com/pages/1902086376686983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7937" y="8985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68" y="1991103"/>
            <a:ext cx="6910464" cy="48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In The Real World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96390"/>
            <a:ext cx="2470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3"/>
              </a:rPr>
              <a:t>http://mbmlbook.com</a:t>
            </a:r>
            <a:endParaRPr lang="en-US" sz="11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80" y="1418930"/>
            <a:ext cx="5608240" cy="5255476"/>
          </a:xfrm>
        </p:spPr>
      </p:pic>
      <p:sp>
        <p:nvSpPr>
          <p:cNvPr id="4" name="TextBox 3"/>
          <p:cNvSpPr txBox="1"/>
          <p:nvPr/>
        </p:nvSpPr>
        <p:spPr>
          <a:xfrm>
            <a:off x="5552660" y="2650434"/>
            <a:ext cx="2112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 + Domain Knowledge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01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955" y="361090"/>
            <a:ext cx="8759878" cy="99417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+mn-ea"/>
              </a:rPr>
              <a:t>The Scientific </a:t>
            </a:r>
            <a:r>
              <a:rPr lang="en-US" dirty="0">
                <a:ea typeface="+mn-ea"/>
              </a:rPr>
              <a:t>Method A</a:t>
            </a:r>
            <a:r>
              <a:rPr lang="en-US" dirty="0" smtClean="0">
                <a:ea typeface="+mn-ea"/>
              </a:rPr>
              <a:t>pplied </a:t>
            </a:r>
            <a:r>
              <a:rPr lang="en-US" dirty="0">
                <a:ea typeface="+mn-ea"/>
              </a:rPr>
              <a:t>T</a:t>
            </a:r>
            <a:r>
              <a:rPr lang="en-US" dirty="0" smtClean="0">
                <a:ea typeface="+mn-ea"/>
              </a:rPr>
              <a:t>o Machine </a:t>
            </a:r>
            <a:r>
              <a:rPr lang="en-US" dirty="0">
                <a:ea typeface="+mn-ea"/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420" y="5078317"/>
            <a:ext cx="8048625" cy="132828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i="1" dirty="0">
                <a:latin typeface="+mj-lt"/>
              </a:rPr>
              <a:t>“If you want to increase your success rate, double your failure rate” </a:t>
            </a:r>
            <a:r>
              <a:rPr lang="en-US" i="1" dirty="0" smtClean="0">
                <a:latin typeface="+mj-lt"/>
              </a:rPr>
              <a:t/>
            </a:r>
            <a:br>
              <a:rPr lang="en-US" i="1" dirty="0" smtClean="0">
                <a:latin typeface="+mj-lt"/>
              </a:rPr>
            </a:br>
            <a:r>
              <a:rPr lang="en-US" sz="1600" dirty="0"/>
              <a:t>Thomas Watson Sr. (founder of IBM)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6054" y="3839048"/>
            <a:ext cx="1637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E.g. </a:t>
            </a:r>
            <a:r>
              <a:rPr lang="en-US" sz="1200" dirty="0" err="1"/>
              <a:t>Autoencoders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can detect anomalies in </a:t>
            </a:r>
            <a:r>
              <a:rPr lang="en-US" sz="1200" dirty="0" err="1"/>
              <a:t>netflow</a:t>
            </a:r>
            <a:r>
              <a:rPr lang="en-US" sz="1200" dirty="0"/>
              <a:t> data</a:t>
            </a:r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3174591" y="3214379"/>
            <a:ext cx="602933" cy="624668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08118" y="3839048"/>
            <a:ext cx="187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Prototype environment, </a:t>
            </a:r>
            <a:br>
              <a:rPr lang="en-US" sz="1200" dirty="0"/>
            </a:br>
            <a:r>
              <a:rPr lang="en-US" sz="1200" dirty="0"/>
              <a:t>variable def., experimental </a:t>
            </a:r>
            <a:br>
              <a:rPr lang="en-US" sz="1200" dirty="0"/>
            </a:br>
            <a:r>
              <a:rPr lang="en-US" sz="1200" dirty="0"/>
              <a:t>control, significance, etc.</a:t>
            </a:r>
          </a:p>
        </p:txBody>
      </p:sp>
      <p:cxnSp>
        <p:nvCxnSpPr>
          <p:cNvPr id="11" name="Straight Arrow Connector 10"/>
          <p:cNvCxnSpPr>
            <a:stCxn id="10" idx="0"/>
            <a:endCxn id="18" idx="2"/>
          </p:cNvCxnSpPr>
          <p:nvPr/>
        </p:nvCxnSpPr>
        <p:spPr>
          <a:xfrm flipV="1">
            <a:off x="5747703" y="3180073"/>
            <a:ext cx="34299" cy="6589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6727" y="3877835"/>
            <a:ext cx="164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Execute, measure, </a:t>
            </a:r>
            <a:br>
              <a:rPr lang="en-US" sz="1200" dirty="0"/>
            </a:br>
            <a:r>
              <a:rPr lang="en-US" sz="1200" dirty="0"/>
              <a:t>and update hypothesis,</a:t>
            </a:r>
            <a:br>
              <a:rPr lang="en-US" sz="1200" dirty="0"/>
            </a:br>
            <a:r>
              <a:rPr lang="en-US" sz="1200" dirty="0"/>
              <a:t>if necessary</a:t>
            </a:r>
          </a:p>
        </p:txBody>
      </p:sp>
      <p:cxnSp>
        <p:nvCxnSpPr>
          <p:cNvPr id="15" name="Straight Arrow Connector 14"/>
          <p:cNvCxnSpPr>
            <a:stCxn id="14" idx="0"/>
            <a:endCxn id="19" idx="2"/>
          </p:cNvCxnSpPr>
          <p:nvPr/>
        </p:nvCxnSpPr>
        <p:spPr>
          <a:xfrm flipV="1">
            <a:off x="7717176" y="3180072"/>
            <a:ext cx="28436" cy="697762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937" y="3180073"/>
            <a:ext cx="1431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 cases collected </a:t>
            </a:r>
            <a:br>
              <a:rPr lang="en-US" sz="1200" dirty="0"/>
            </a:br>
            <a:r>
              <a:rPr lang="en-US" sz="1200" dirty="0"/>
              <a:t>through Research / </a:t>
            </a:r>
            <a:br>
              <a:rPr lang="en-US" sz="1200" dirty="0"/>
            </a:br>
            <a:r>
              <a:rPr lang="en-US" sz="1200" dirty="0"/>
              <a:t>BU / Customer(s)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036209" y="2588616"/>
            <a:ext cx="245451" cy="620875"/>
          </a:xfrm>
          <a:prstGeom prst="straightConnector1">
            <a:avLst/>
          </a:prstGeom>
          <a:ln w="34925"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85700" y="1732315"/>
            <a:ext cx="1251460" cy="86278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dirty="0">
                <a:solidFill>
                  <a:srgbClr val="FFFFFF"/>
                </a:solidFill>
              </a:rPr>
              <a:t>Use Case </a:t>
            </a:r>
            <a:r>
              <a:rPr lang="en-US" sz="1500">
                <a:solidFill>
                  <a:srgbClr val="FFFFFF"/>
                </a:solidFill>
              </a:rPr>
              <a:t>/ problem definition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92660" y="2330537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Hypothesis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56271" y="2317292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Design ML Experiment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19882" y="2317292"/>
            <a:ext cx="1251460" cy="86278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500" b="1" dirty="0">
                <a:solidFill>
                  <a:schemeClr val="accent2">
                    <a:lumMod val="50000"/>
                  </a:schemeClr>
                </a:solidFill>
              </a:rPr>
              <a:t>Execute ML Experiment</a:t>
            </a:r>
          </a:p>
        </p:txBody>
      </p:sp>
      <p:cxnSp>
        <p:nvCxnSpPr>
          <p:cNvPr id="12" name="Elbow Connector 11"/>
          <p:cNvCxnSpPr>
            <a:stCxn id="7" idx="2"/>
            <a:endCxn id="17" idx="1"/>
          </p:cNvCxnSpPr>
          <p:nvPr/>
        </p:nvCxnSpPr>
        <p:spPr>
          <a:xfrm rot="16200000" flipH="1">
            <a:off x="2318629" y="1887895"/>
            <a:ext cx="166832" cy="1581230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8" idx="1"/>
          </p:cNvCxnSpPr>
          <p:nvPr/>
        </p:nvCxnSpPr>
        <p:spPr>
          <a:xfrm flipV="1">
            <a:off x="4444121" y="2748681"/>
            <a:ext cx="712151" cy="1324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3"/>
            <a:endCxn id="19" idx="1"/>
          </p:cNvCxnSpPr>
          <p:nvPr/>
        </p:nvCxnSpPr>
        <p:spPr>
          <a:xfrm>
            <a:off x="6407732" y="2748681"/>
            <a:ext cx="71215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9" idx="0"/>
            <a:endCxn id="17" idx="0"/>
          </p:cNvCxnSpPr>
          <p:nvPr/>
        </p:nvCxnSpPr>
        <p:spPr>
          <a:xfrm rot="16200000" flipH="1" flipV="1">
            <a:off x="5775378" y="360302"/>
            <a:ext cx="13246" cy="3927222"/>
          </a:xfrm>
          <a:prstGeom prst="bentConnector3">
            <a:avLst>
              <a:gd name="adj1" fmla="val -4300685"/>
            </a:avLst>
          </a:prstGeom>
          <a:ln w="28575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010591" y="1564334"/>
            <a:ext cx="4074242" cy="1790658"/>
            <a:chOff x="5010591" y="707084"/>
            <a:chExt cx="4074242" cy="1790658"/>
          </a:xfrm>
        </p:grpSpPr>
        <p:sp>
          <p:nvSpPr>
            <p:cNvPr id="33" name="Rectangle 32"/>
            <p:cNvSpPr/>
            <p:nvPr/>
          </p:nvSpPr>
          <p:spPr>
            <a:xfrm>
              <a:off x="5010591" y="1155476"/>
              <a:ext cx="3506429" cy="1342266"/>
            </a:xfrm>
            <a:prstGeom prst="rect">
              <a:avLst/>
            </a:prstGeom>
            <a:solidFill>
              <a:schemeClr val="bg2">
                <a:alpha val="4000"/>
              </a:schemeClr>
            </a:solidFill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0">
                <a:lnSpc>
                  <a:spcPct val="90000"/>
                </a:lnSpc>
                <a:spcBef>
                  <a:spcPts val="225"/>
                </a:spcBef>
              </a:pP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49207" y="707084"/>
              <a:ext cx="1135626" cy="466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25"/>
                </a:spcBef>
              </a:pPr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This needs to be fast!</a:t>
              </a:r>
            </a:p>
          </p:txBody>
        </p:sp>
        <p:cxnSp>
          <p:nvCxnSpPr>
            <p:cNvPr id="46" name="Curved Connector 45"/>
            <p:cNvCxnSpPr>
              <a:endCxn id="33" idx="3"/>
            </p:cNvCxnSpPr>
            <p:nvPr/>
          </p:nvCxnSpPr>
          <p:spPr>
            <a:xfrm rot="5400000">
              <a:off x="8358737" y="1338602"/>
              <a:ext cx="646290" cy="329724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375713" y="1190517"/>
              <a:ext cx="123886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225"/>
                </a:spcBef>
              </a:pPr>
              <a:r>
                <a:rPr lang="en-US" sz="150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Scripting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227163" y="1194743"/>
              <a:ext cx="1329210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HPC, GPUs, </a:t>
              </a:r>
              <a:r>
                <a:rPr lang="is-IS" sz="1350" b="1" dirty="0">
                  <a:solidFill>
                    <a:srgbClr val="FF0000"/>
                  </a:solidFill>
                  <a:latin typeface="Dual 400" panose="02000603000000020004" pitchFamily="2" charset="0"/>
                </a:rPr>
                <a:t>…</a:t>
              </a:r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37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951" y="209758"/>
            <a:ext cx="8804099" cy="1089895"/>
          </a:xfrm>
        </p:spPr>
        <p:txBody>
          <a:bodyPr/>
          <a:lstStyle/>
          <a:p>
            <a:pPr algn="ctr"/>
            <a:r>
              <a:rPr lang="en-US" sz="4400" b="0" dirty="0" smtClean="0">
                <a:latin typeface="+mn-lt"/>
              </a:rPr>
              <a:t>Machine Learning Workflow/Pipelines</a:t>
            </a:r>
            <a:br>
              <a:rPr lang="en-US" sz="4400" b="0" dirty="0" smtClean="0">
                <a:latin typeface="+mn-lt"/>
              </a:rPr>
            </a:br>
            <a:r>
              <a:rPr lang="en-US" sz="4400" b="0" smtClean="0">
                <a:latin typeface="+mn-lt"/>
              </a:rPr>
              <a:t>For Networking</a:t>
            </a:r>
            <a:endParaRPr lang="en-US" sz="44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17</a:t>
            </a:fld>
            <a:endParaRPr lang="en-US" dirty="0">
              <a:solidFill>
                <a:srgbClr val="393939"/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02610" y="4053734"/>
            <a:ext cx="8538781" cy="2243418"/>
          </a:xfrm>
          <a:prstGeom prst="rect">
            <a:avLst/>
          </a:prstGeom>
        </p:spPr>
        <p:txBody>
          <a:bodyPr/>
          <a:lstStyle>
            <a:lvl1pPr marL="182863" indent="-182863" algn="l" defTabSz="4571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/>
              <a:buChar char="•"/>
              <a:defRPr sz="20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484584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685732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868595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051456" indent="-182863" algn="l" defTabSz="457154" rtl="0" eaLnBrk="1" latinLnBrk="0" hangingPunct="1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Arial"/>
              <a:buChar char="•"/>
              <a:defRPr sz="1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251434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6" algn="l" defTabSz="45715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 smtClean="0">
                <a:latin typeface="+mn-lt"/>
              </a:rPr>
              <a:t>Collect packets, logs, KPIs, </a:t>
            </a:r>
            <a:r>
              <a:rPr lang="mr-IN" sz="2400" dirty="0" smtClean="0">
                <a:latin typeface="+mn-lt"/>
              </a:rPr>
              <a:t>…</a:t>
            </a:r>
            <a:endParaRPr lang="en-US" sz="2400" dirty="0" smtClean="0">
              <a:latin typeface="+mn-lt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 smtClean="0">
                <a:latin typeface="+mn-lt"/>
              </a:rPr>
              <a:t>Sensors </a:t>
            </a:r>
            <a:r>
              <a:rPr lang="en-US" sz="2400" dirty="0">
                <a:latin typeface="+mn-lt"/>
              </a:rPr>
              <a:t>(</a:t>
            </a:r>
            <a:r>
              <a:rPr lang="en-US" sz="2400" dirty="0" err="1">
                <a:latin typeface="+mn-lt"/>
              </a:rPr>
              <a:t>tshark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nfdump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etc</a:t>
            </a:r>
            <a:r>
              <a:rPr lang="en-US" sz="2400" dirty="0">
                <a:latin typeface="+mn-lt"/>
              </a:rPr>
              <a:t>) collect and forward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Ingestion cleans, normalizes, produces feature vector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latin typeface="+mn-lt"/>
              </a:rPr>
              <a:t>User selects model, trains, tests, and deploys model</a:t>
            </a:r>
          </a:p>
          <a:p>
            <a:pPr>
              <a:lnSpc>
                <a:spcPct val="110000"/>
              </a:lnSpc>
              <a:spcBef>
                <a:spcPts val="300"/>
              </a:spcBef>
              <a:buClr>
                <a:srgbClr val="9D9D9D"/>
              </a:buClr>
            </a:pPr>
            <a:r>
              <a:rPr lang="en-US" sz="2400" dirty="0">
                <a:solidFill>
                  <a:srgbClr val="393939"/>
                </a:solidFill>
                <a:latin typeface="+mn-lt"/>
              </a:rPr>
              <a:t>User performs machine learning, visualization, reporting, etc.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73670" y="2281294"/>
            <a:ext cx="944240" cy="55749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Metering &amp; Export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89193" y="2296853"/>
            <a:ext cx="944240" cy="55749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Flow collection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26949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Ingestion</a:t>
            </a:r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224360" y="2560044"/>
            <a:ext cx="549310" cy="7779"/>
          </a:xfrm>
          <a:prstGeom prst="straightConnector1">
            <a:avLst/>
          </a:prstGeom>
          <a:ln w="44450">
            <a:solidFill>
              <a:schemeClr val="tx1"/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153981" y="2138058"/>
            <a:ext cx="108426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225"/>
              </a:spcBef>
            </a:pPr>
            <a:r>
              <a:rPr lang="en-US" sz="1050" dirty="0">
                <a:latin typeface="Dual 400" panose="02000603000000020004" pitchFamily="2" charset="0"/>
              </a:rPr>
              <a:t>Point of observation</a:t>
            </a:r>
          </a:p>
        </p:txBody>
      </p:sp>
      <p:cxnSp>
        <p:nvCxnSpPr>
          <p:cNvPr id="14" name="Straight Arrow Connector 13"/>
          <p:cNvCxnSpPr>
            <a:endCxn id="3" idx="3"/>
          </p:cNvCxnSpPr>
          <p:nvPr/>
        </p:nvCxnSpPr>
        <p:spPr>
          <a:xfrm flipH="1" flipV="1">
            <a:off x="1717910" y="2560044"/>
            <a:ext cx="694602" cy="1555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1"/>
            <a:endCxn id="8" idx="3"/>
          </p:cNvCxnSpPr>
          <p:nvPr/>
        </p:nvCxnSpPr>
        <p:spPr>
          <a:xfrm flipH="1">
            <a:off x="3333433" y="2571302"/>
            <a:ext cx="593516" cy="4301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057070" y="2571301"/>
            <a:ext cx="623850" cy="430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859703">
            <a:off x="96134" y="2768523"/>
            <a:ext cx="908345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packets</a:t>
            </a:r>
            <a:endParaRPr lang="en-US" sz="1350" dirty="0" err="1">
              <a:latin typeface="Dual 400" panose="02000603000000020004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2859703">
            <a:off x="1777145" y="2714699"/>
            <a:ext cx="741107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trunks</a:t>
            </a:r>
          </a:p>
        </p:txBody>
      </p:sp>
      <p:sp>
        <p:nvSpPr>
          <p:cNvPr id="42" name="TextBox 41"/>
          <p:cNvSpPr txBox="1"/>
          <p:nvPr/>
        </p:nvSpPr>
        <p:spPr>
          <a:xfrm rot="2859703">
            <a:off x="3288790" y="2776193"/>
            <a:ext cx="862264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 dirty="0">
                <a:latin typeface="Dual 400" panose="02000603000000020004" pitchFamily="2" charset="0"/>
              </a:rPr>
              <a:t>tables</a:t>
            </a:r>
          </a:p>
        </p:txBody>
      </p:sp>
      <p:sp>
        <p:nvSpPr>
          <p:cNvPr id="43" name="TextBox 42"/>
          <p:cNvSpPr txBox="1"/>
          <p:nvPr/>
        </p:nvSpPr>
        <p:spPr>
          <a:xfrm rot="2859703">
            <a:off x="5984646" y="3037896"/>
            <a:ext cx="1479429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formalism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902418" y="2094193"/>
            <a:ext cx="944240" cy="38424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Train model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7832160" y="2277816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2859703">
            <a:off x="7772812" y="2459775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params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893477" y="2717524"/>
            <a:ext cx="944240" cy="38664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Test model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6650514" y="2944370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6673013" y="2300792"/>
            <a:ext cx="234863" cy="5586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665777" y="2277815"/>
            <a:ext cx="13166" cy="689392"/>
          </a:xfrm>
          <a:prstGeom prst="straightConnector1">
            <a:avLst/>
          </a:prstGeom>
          <a:ln w="444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840261" y="2915195"/>
            <a:ext cx="668527" cy="3479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2859703">
            <a:off x="7922434" y="3238120"/>
            <a:ext cx="119843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classification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42145" y="2872816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Slicing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Sampling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accent2"/>
                </a:solidFill>
                <a:latin typeface="Dual 400" panose="02000603000000020004" pitchFamily="2" charset="0"/>
              </a:rPr>
              <a:t>Selecting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37473" y="2876732"/>
            <a:ext cx="1250877" cy="67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Netflow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 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S-Flow</a:t>
            </a:r>
            <a:b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Dual 400" panose="02000603000000020004" pitchFamily="2" charset="0"/>
              </a:rPr>
              <a:t>Other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82804" y="2895704"/>
            <a:ext cx="1738228" cy="91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Bag-of-Words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Statistical moments</a:t>
            </a:r>
            <a:b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rgbClr val="CE2C9C"/>
                </a:solidFill>
                <a:latin typeface="Dual 400" panose="02000603000000020004" pitchFamily="2" charset="0"/>
              </a:rPr>
              <a:t>Wavelets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endParaRPr lang="en-US" sz="1400" dirty="0">
              <a:solidFill>
                <a:srgbClr val="CE2C9C"/>
              </a:solidFill>
              <a:latin typeface="Dual 400" panose="02000603000000020004" pitchFamily="2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299403" y="2292552"/>
            <a:ext cx="944240" cy="557498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0">
              <a:lnSpc>
                <a:spcPct val="90000"/>
              </a:lnSpc>
              <a:spcBef>
                <a:spcPts val="225"/>
              </a:spcBef>
            </a:pPr>
            <a:r>
              <a:rPr lang="en-US" sz="1200">
                <a:solidFill>
                  <a:schemeClr val="accent3">
                    <a:lumMod val="50000"/>
                  </a:schemeClr>
                </a:solidFill>
              </a:rPr>
              <a:t>Model selection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5" name="Straight Arrow Connector 74"/>
          <p:cNvCxnSpPr>
            <a:stCxn id="74" idx="1"/>
            <a:endCxn id="9" idx="3"/>
          </p:cNvCxnSpPr>
          <p:nvPr/>
        </p:nvCxnSpPr>
        <p:spPr>
          <a:xfrm flipH="1">
            <a:off x="4871189" y="2571301"/>
            <a:ext cx="428214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2859703">
            <a:off x="4735820" y="2773596"/>
            <a:ext cx="862264" cy="284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1350">
                <a:latin typeface="Dual 400" panose="02000603000000020004" pitchFamily="2" charset="0"/>
              </a:rPr>
              <a:t>features</a:t>
            </a:r>
            <a:endParaRPr lang="en-US" sz="1350" dirty="0">
              <a:latin typeface="Dual 400" panose="02000603000000020004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20137" y="2895705"/>
            <a:ext cx="1250877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DNN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LSTM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SOM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  <a:t>Clustering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Dual 400" panose="02000603000000020004" pitchFamily="2" charset="0"/>
              </a:rPr>
            </a:br>
            <a:endParaRPr lang="en-US" sz="1400" dirty="0">
              <a:solidFill>
                <a:schemeClr val="accent5">
                  <a:lumMod val="75000"/>
                </a:schemeClr>
              </a:solidFill>
              <a:latin typeface="Dual 400" panose="02000603000000020004" pitchFamily="2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15546" y="3187849"/>
            <a:ext cx="175407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ML Framework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Handwritten code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78824" y="1309610"/>
            <a:ext cx="1661963" cy="71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Backpropagation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Genetic Algorithm</a:t>
            </a:r>
            <a:b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</a:br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Dual 400" panose="02000603000000020004" pitchFamily="2" charset="0"/>
              </a:rPr>
              <a:t>Reinforcement</a:t>
            </a:r>
          </a:p>
        </p:txBody>
      </p:sp>
      <p:sp>
        <p:nvSpPr>
          <p:cNvPr id="86" name="TextBox 85"/>
          <p:cNvSpPr txBox="1"/>
          <p:nvPr/>
        </p:nvSpPr>
        <p:spPr>
          <a:xfrm rot="20720150">
            <a:off x="1526734" y="4492058"/>
            <a:ext cx="5632371" cy="1294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 smtClean="0">
                <a:latin typeface="+mj-lt"/>
              </a:rPr>
              <a:t>Lots </a:t>
            </a:r>
            <a:r>
              <a:rPr lang="en-US" sz="2800" dirty="0">
                <a:latin typeface="+mj-lt"/>
              </a:rPr>
              <a:t>of </a:t>
            </a:r>
            <a:r>
              <a:rPr lang="en-US" sz="2800" dirty="0" smtClean="0">
                <a:latin typeface="+mj-lt"/>
              </a:rPr>
              <a:t>options</a:t>
            </a:r>
            <a:endParaRPr lang="en-US" sz="2800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sz="2800" dirty="0"/>
              <a:t>80% data plumbing </a:t>
            </a:r>
            <a:br>
              <a:rPr lang="en-US" sz="2800" dirty="0"/>
            </a:br>
            <a:r>
              <a:rPr lang="en-US" sz="2800" dirty="0"/>
              <a:t>20 % data science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88" y="2359553"/>
            <a:ext cx="582674" cy="4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77" grpId="0"/>
      <p:bldP spid="83" grpId="0"/>
      <p:bldP spid="84" grpId="0"/>
      <p:bldP spid="86" grpId="0" animBg="1"/>
      <p:bldP spid="8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0449"/>
          </a:xfrm>
        </p:spPr>
        <p:txBody>
          <a:bodyPr/>
          <a:lstStyle/>
          <a:p>
            <a:r>
              <a:rPr lang="en-US" dirty="0" smtClean="0"/>
              <a:t>Said Another Way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950554" y="1229446"/>
            <a:ext cx="4765813" cy="2880588"/>
            <a:chOff x="2302565" y="1229446"/>
            <a:chExt cx="4061792" cy="26799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565" y="1826186"/>
              <a:ext cx="4061792" cy="20832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51511" y="1229446"/>
              <a:ext cx="1763901" cy="391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Typical ML Stack</a:t>
              </a:r>
              <a:endParaRPr lang="en-US" sz="24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3" y="4780464"/>
            <a:ext cx="5088835" cy="1646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6669" y="4395782"/>
            <a:ext cx="2853583" cy="401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Much Is ML Code?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103999" y="4110034"/>
            <a:ext cx="3154017" cy="1510748"/>
          </a:xfrm>
          <a:prstGeom prst="line">
            <a:avLst/>
          </a:prstGeom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9043" y="6550375"/>
            <a:ext cx="5394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4"/>
              </a:rPr>
              <a:t>https://papers.nips.cc/paper/5656-hidden-technical-debt-in-machine-learning-systems.pdf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314122" y="-106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20" y="235520"/>
            <a:ext cx="8669561" cy="1216989"/>
          </a:xfrm>
        </p:spPr>
        <p:txBody>
          <a:bodyPr/>
          <a:lstStyle/>
          <a:p>
            <a:pPr algn="ctr"/>
            <a:r>
              <a:rPr lang="en-US" sz="4400" b="0" smtClean="0">
                <a:latin typeface="+mj-lt"/>
              </a:rPr>
              <a:t>Ok, So </a:t>
            </a:r>
            <a:r>
              <a:rPr lang="en-US" sz="4400" b="0" dirty="0" smtClean="0">
                <a:latin typeface="+mj-lt"/>
              </a:rPr>
              <a:t>What Is Anomaly Detection </a:t>
            </a:r>
            <a:r>
              <a:rPr lang="en-US" sz="4400" b="0" dirty="0">
                <a:latin typeface="+mj-lt"/>
              </a:rPr>
              <a:t>A</a:t>
            </a:r>
            <a:r>
              <a:rPr lang="en-US" sz="4400" b="0" dirty="0" smtClean="0">
                <a:latin typeface="+mj-lt"/>
              </a:rPr>
              <a:t>nd Classification All About?</a:t>
            </a:r>
            <a:endParaRPr lang="en-US" sz="4400" b="0" dirty="0">
              <a:latin typeface="+mj-lt"/>
              <a:ea typeface="+mn-ea"/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825" y="1601436"/>
            <a:ext cx="8063681" cy="25358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>
                <a:solidFill>
                  <a:srgbClr val="393939"/>
                </a:solidFill>
              </a:rPr>
              <a:pPr/>
              <a:t>19</a:t>
            </a:fld>
            <a:endParaRPr lang="en-US" dirty="0">
              <a:solidFill>
                <a:srgbClr val="393939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3592" y="4703956"/>
            <a:ext cx="8445603" cy="1867106"/>
            <a:chOff x="512222" y="4476604"/>
            <a:chExt cx="8445603" cy="1867106"/>
          </a:xfrm>
        </p:grpSpPr>
        <p:grpSp>
          <p:nvGrpSpPr>
            <p:cNvPr id="13" name="Group 12"/>
            <p:cNvGrpSpPr/>
            <p:nvPr/>
          </p:nvGrpSpPr>
          <p:grpSpPr>
            <a:xfrm>
              <a:off x="5636940" y="4476604"/>
              <a:ext cx="3320885" cy="1846659"/>
              <a:chOff x="5621312" y="4032118"/>
              <a:chExt cx="3489370" cy="184665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312" y="4032118"/>
                <a:ext cx="2141524" cy="1603279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944787" y="4032118"/>
                <a:ext cx="1165895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Clustering</a:t>
                </a:r>
              </a:p>
              <a:p>
                <a:r>
                  <a:rPr lang="en-US" sz="1200" dirty="0"/>
                  <a:t> </a:t>
                </a:r>
                <a:r>
                  <a:rPr lang="en-US" sz="900" dirty="0" smtClean="0"/>
                  <a:t>- K-means</a:t>
                </a:r>
              </a:p>
              <a:p>
                <a:r>
                  <a:rPr lang="en-US" sz="900" dirty="0" smtClean="0"/>
                  <a:t> - K-NN</a:t>
                </a:r>
              </a:p>
              <a:p>
                <a:r>
                  <a:rPr lang="en-US" sz="900" dirty="0"/>
                  <a:t> </a:t>
                </a:r>
                <a:r>
                  <a:rPr lang="en-US" sz="900" dirty="0" smtClean="0"/>
                  <a:t>- </a:t>
                </a:r>
                <a:r>
                  <a:rPr lang="mr-IN" sz="900" dirty="0" smtClean="0"/>
                  <a:t>…</a:t>
                </a:r>
                <a:endParaRPr lang="en-US" sz="900" dirty="0" smtClean="0"/>
              </a:p>
              <a:p>
                <a:r>
                  <a:rPr lang="en-US" sz="1200" dirty="0" smtClean="0"/>
                  <a:t>PCA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Autoencoders</a:t>
                </a:r>
              </a:p>
              <a:p>
                <a:r>
                  <a:rPr lang="mr-IN" sz="1200" dirty="0" smtClean="0"/>
                  <a:t>…</a:t>
                </a:r>
                <a:r>
                  <a:rPr lang="en-US" sz="1200" dirty="0" smtClean="0"/>
                  <a:t>.</a:t>
                </a:r>
              </a:p>
              <a:p>
                <a:endParaRPr lang="en-US" sz="1200" dirty="0"/>
              </a:p>
              <a:p>
                <a:r>
                  <a:rPr lang="en-US" sz="1200" i="1" dirty="0" smtClean="0"/>
                  <a:t>Dimensionality</a:t>
                </a:r>
              </a:p>
              <a:p>
                <a:r>
                  <a:rPr lang="en-US" sz="1200" i="1" dirty="0" smtClean="0"/>
                  <a:t>Reduction</a:t>
                </a:r>
                <a:endParaRPr lang="en-US" sz="1200" i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12222" y="5943600"/>
              <a:ext cx="2476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Lots of ways to do this</a:t>
              </a:r>
              <a:endParaRPr lang="en-US" sz="2000" dirty="0"/>
            </a:p>
          </p:txBody>
        </p:sp>
      </p:grpSp>
      <p:sp>
        <p:nvSpPr>
          <p:cNvPr id="16" name="Text Placeholder 10"/>
          <p:cNvSpPr txBox="1">
            <a:spLocks/>
          </p:cNvSpPr>
          <p:nvPr/>
        </p:nvSpPr>
        <p:spPr bwMode="gray">
          <a:xfrm>
            <a:off x="384825" y="4207458"/>
            <a:ext cx="5453023" cy="2029612"/>
          </a:xfrm>
          <a:prstGeom prst="rect">
            <a:avLst/>
          </a:prstGeom>
        </p:spPr>
        <p:txBody>
          <a:bodyPr vert="horz" lIns="68574" tIns="34287" rIns="68574" bIns="34287" rtlCol="0">
            <a:noAutofit/>
          </a:bodyPr>
          <a:lstStyle>
            <a:lvl1pPr marL="243811" indent="-243811" algn="l" defTabSz="609523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tx2"/>
              </a:buClr>
              <a:buFont typeface="Arial"/>
              <a:buChar char="•"/>
              <a:defRPr sz="26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1pPr>
            <a:lvl2pPr marL="64609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2400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2pPr>
            <a:lvl3pPr marL="91428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3pPr>
            <a:lvl4pPr marL="1158098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Dual 400" panose="02000603000000020004" pitchFamily="2" charset="0"/>
              <a:buChar char="–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4pPr>
            <a:lvl5pPr marL="1401906" indent="-243811" algn="l" defTabSz="609523" rtl="0" eaLnBrk="1" latinLnBrk="0" hangingPunct="1">
              <a:lnSpc>
                <a:spcPct val="90000"/>
              </a:lnSpc>
              <a:spcBef>
                <a:spcPts val="933"/>
              </a:spcBef>
              <a:buClr>
                <a:schemeClr val="tx2"/>
              </a:buClr>
              <a:buFont typeface="Arial"/>
              <a:buChar char="•"/>
              <a:defRPr sz="1867" b="0" i="0" kern="1200" spc="0">
                <a:solidFill>
                  <a:schemeClr val="tx1"/>
                </a:solidFill>
                <a:latin typeface="Dual 400" panose="02000603000000020004" pitchFamily="2" charset="0"/>
                <a:ea typeface="+mn-ea"/>
                <a:cs typeface="Dual 400" panose="02000603000000020004" pitchFamily="2" charset="0"/>
              </a:defRPr>
            </a:lvl5pPr>
            <a:lvl6pPr marL="335238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906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430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53" indent="-304760" algn="l" defTabSz="609523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  <a:buNone/>
            </a:pPr>
            <a:r>
              <a:rPr lang="en-US" sz="2400" b="1" dirty="0" smtClean="0">
                <a:latin typeface="+mn-lt"/>
              </a:rPr>
              <a:t>Approach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Construct nominal model (aka baseline)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2000" dirty="0" smtClean="0">
                <a:latin typeface="+mn-lt"/>
              </a:rPr>
              <a:t>A</a:t>
            </a:r>
            <a:r>
              <a:rPr lang="en-US" sz="2000" dirty="0" smtClean="0"/>
              <a:t>ssume that data that are</a:t>
            </a:r>
            <a:r>
              <a:rPr lang="en-US" sz="2000" i="1" dirty="0" smtClean="0"/>
              <a:t> far from the baseline </a:t>
            </a:r>
            <a:r>
              <a:rPr lang="en-US" sz="2000" dirty="0"/>
              <a:t>are </a:t>
            </a:r>
            <a:r>
              <a:rPr lang="en-US" sz="2000" dirty="0" smtClean="0"/>
              <a:t>generated </a:t>
            </a:r>
            <a:r>
              <a:rPr lang="en-US" sz="2000" dirty="0"/>
              <a:t>by a different </a:t>
            </a:r>
            <a:r>
              <a:rPr lang="en-US" sz="2000" dirty="0" smtClean="0"/>
              <a:t>process (anomalies)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rgbClr val="9D9D9D"/>
              </a:buClr>
            </a:pPr>
            <a:r>
              <a:rPr lang="en-US" sz="1733" dirty="0" smtClean="0"/>
              <a:t>Evaluation of </a:t>
            </a:r>
            <a:r>
              <a:rPr lang="en-US" sz="1733" i="1" dirty="0" smtClean="0"/>
              <a:t>far</a:t>
            </a:r>
            <a:r>
              <a:rPr lang="en-US" sz="1733" dirty="0" smtClean="0"/>
              <a:t> usually requires a hyper-parameter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400212" y="1672240"/>
            <a:ext cx="2572435" cy="2990630"/>
            <a:chOff x="6400212" y="1672240"/>
            <a:chExt cx="2572435" cy="299063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557962" y="1672240"/>
              <a:ext cx="1128467" cy="25431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400212" y="4293538"/>
              <a:ext cx="2572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u="sng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3518"/>
          </a:xfrm>
        </p:spPr>
        <p:txBody>
          <a:bodyPr/>
          <a:lstStyle/>
          <a:p>
            <a:r>
              <a:rPr lang="en-US" smtClean="0"/>
              <a:t>Before </a:t>
            </a:r>
            <a:r>
              <a:rPr lang="en-US" dirty="0" smtClean="0"/>
              <a:t>We Dive In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4691" y="4252915"/>
            <a:ext cx="8912428" cy="2358218"/>
            <a:chOff x="124691" y="4252915"/>
            <a:chExt cx="8912428" cy="2358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5896" y="4252915"/>
              <a:ext cx="2811223" cy="23582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124691" y="4431750"/>
              <a:ext cx="6007542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u="sng" dirty="0"/>
                <a:t>What This </a:t>
              </a:r>
              <a:r>
                <a:rPr lang="en-US" sz="3200" u="sng" dirty="0" smtClean="0"/>
                <a:t>Talk Is </a:t>
              </a:r>
              <a:r>
                <a:rPr lang="en-US" sz="3200" u="sng" dirty="0"/>
                <a:t>About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Machine Learning </a:t>
              </a:r>
              <a:r>
                <a:rPr lang="en-US" sz="2400" dirty="0" smtClean="0"/>
                <a:t>[Focus on Networking]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Solving Engineering Problems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May be used by AGI</a:t>
              </a:r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</a:t>
              </a:r>
              <a:r>
                <a:rPr lang="en-US" sz="2400" dirty="0" smtClean="0"/>
                <a:t>Narrow or Weak AI</a:t>
              </a:r>
              <a:endParaRPr lang="en-US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11" y="1361621"/>
            <a:ext cx="9031708" cy="2800767"/>
            <a:chOff x="5411" y="1361621"/>
            <a:chExt cx="9031708" cy="2800767"/>
          </a:xfrm>
        </p:grpSpPr>
        <p:sp>
          <p:nvSpPr>
            <p:cNvPr id="9" name="TextBox 8"/>
            <p:cNvSpPr txBox="1"/>
            <p:nvPr/>
          </p:nvSpPr>
          <p:spPr>
            <a:xfrm>
              <a:off x="5411" y="1361621"/>
              <a:ext cx="6103289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sz="3200" u="sng" dirty="0"/>
                <a:t>What This Talk Is Not </a:t>
              </a:r>
              <a:r>
                <a:rPr lang="en-US" sz="3200" u="sng" dirty="0" smtClean="0"/>
                <a:t>About</a:t>
              </a:r>
              <a:endParaRPr lang="en-US" sz="3200" u="sng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Artificial General Intelligence (AGI</a:t>
              </a:r>
              <a:r>
                <a:rPr lang="en-US" sz="2400" dirty="0" smtClean="0"/>
                <a:t>)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 err="1"/>
                <a:t>Defn</a:t>
              </a:r>
              <a:r>
                <a:rPr lang="en-US" sz="2400" dirty="0"/>
                <a:t>: An AGI is an intelligent machine </a:t>
              </a:r>
              <a:endParaRPr lang="en-US" sz="2400" dirty="0" smtClean="0"/>
            </a:p>
            <a:p>
              <a:pPr lvl="1"/>
              <a:r>
                <a:rPr lang="en-US" sz="2400" dirty="0" smtClean="0"/>
                <a:t>               that </a:t>
              </a:r>
              <a:r>
                <a:rPr lang="en-US" sz="2400" dirty="0"/>
                <a:t>can successfully perform any </a:t>
              </a:r>
              <a:endParaRPr lang="en-US" sz="2400" dirty="0" smtClean="0"/>
            </a:p>
            <a:p>
              <a:pPr lvl="1"/>
              <a:r>
                <a:rPr lang="en-US" sz="2400" dirty="0"/>
                <a:t> </a:t>
              </a:r>
              <a:r>
                <a:rPr lang="en-US" sz="2400" dirty="0" smtClean="0"/>
                <a:t>              intellectual task </a:t>
              </a:r>
              <a:r>
                <a:rPr lang="en-US" sz="2400" dirty="0"/>
                <a:t>that a human being </a:t>
              </a:r>
              <a:endParaRPr lang="en-US" sz="2400" dirty="0" smtClean="0"/>
            </a:p>
            <a:p>
              <a:pPr lvl="1"/>
              <a:r>
                <a:rPr lang="en-US" sz="2400" dirty="0"/>
                <a:t> </a:t>
              </a:r>
              <a:r>
                <a:rPr lang="en-US" sz="2400" dirty="0" smtClean="0"/>
                <a:t>              can</a:t>
              </a:r>
              <a:endParaRPr lang="en-US" sz="2400" dirty="0"/>
            </a:p>
            <a:p>
              <a:pPr marL="742950" lvl="1" indent="-285750">
                <a:buFont typeface="Arial" charset="0"/>
                <a:buChar char="•"/>
              </a:pPr>
              <a:r>
                <a:rPr lang="en-US" sz="2400" dirty="0"/>
                <a:t>Sometimes: Strong </a:t>
              </a:r>
              <a:r>
                <a:rPr lang="en-US" sz="2400" dirty="0" smtClean="0"/>
                <a:t>AI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21" y="1874852"/>
              <a:ext cx="2873498" cy="17743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33" y="1731914"/>
            <a:ext cx="2954399" cy="214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038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Anomaly Detection Use Case</a:t>
            </a:r>
            <a:br>
              <a:rPr lang="en-US" dirty="0"/>
            </a:br>
            <a:r>
              <a:rPr lang="en-US" sz="3600" dirty="0"/>
              <a:t>Profiling Host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6035"/>
            <a:ext cx="8229600" cy="4916556"/>
          </a:xfrm>
        </p:spPr>
        <p:txBody>
          <a:bodyPr>
            <a:normAutofit fontScale="55000" lnSpcReduction="20000"/>
          </a:bodyPr>
          <a:lstStyle/>
          <a:p>
            <a:r>
              <a:rPr lang="en-US" sz="4500" dirty="0" smtClean="0"/>
              <a:t>Goals</a:t>
            </a:r>
            <a:endParaRPr lang="en-US" dirty="0" smtClean="0"/>
          </a:p>
          <a:p>
            <a:pPr lvl="1"/>
            <a:r>
              <a:rPr lang="en-US" sz="2900" dirty="0"/>
              <a:t>Capture dominant host behavior over </a:t>
            </a:r>
            <a:r>
              <a:rPr lang="en-US" sz="2900" dirty="0" smtClean="0"/>
              <a:t>time</a:t>
            </a:r>
          </a:p>
          <a:p>
            <a:pPr lvl="1"/>
            <a:r>
              <a:rPr lang="en-US" sz="2900" dirty="0" smtClean="0"/>
              <a:t>Data includes host KPIs, network traffic consumed/generated, </a:t>
            </a:r>
            <a:r>
              <a:rPr lang="mr-IN" sz="2900" dirty="0" smtClean="0"/>
              <a:t>…</a:t>
            </a:r>
            <a:endParaRPr lang="en-US" sz="2900" dirty="0"/>
          </a:p>
          <a:p>
            <a:pPr lvl="1"/>
            <a:r>
              <a:rPr lang="en-US" sz="2900" i="1" dirty="0" smtClean="0"/>
              <a:t>Baseline generation: </a:t>
            </a:r>
            <a:r>
              <a:rPr lang="en-US" sz="2900" dirty="0" smtClean="0"/>
              <a:t> Assume most traffic is not anomalous</a:t>
            </a:r>
          </a:p>
          <a:p>
            <a:pPr lvl="2"/>
            <a:r>
              <a:rPr lang="en-US" sz="2500" dirty="0" smtClean="0"/>
              <a:t>Deviations can be </a:t>
            </a:r>
            <a:r>
              <a:rPr lang="en-US" sz="2500" dirty="0" err="1" smtClean="0"/>
              <a:t>xfil</a:t>
            </a:r>
            <a:r>
              <a:rPr lang="en-US" sz="2500" dirty="0" smtClean="0"/>
              <a:t>, faults, intrusions, </a:t>
            </a:r>
            <a:r>
              <a:rPr lang="mr-IN" sz="2500" dirty="0" smtClean="0"/>
              <a:t>…</a:t>
            </a:r>
            <a:endParaRPr lang="en-US" sz="2500" dirty="0" smtClean="0"/>
          </a:p>
          <a:p>
            <a:pPr lvl="1"/>
            <a:endParaRPr lang="en-US" dirty="0" smtClean="0"/>
          </a:p>
          <a:p>
            <a:r>
              <a:rPr lang="en-US" sz="4500" dirty="0" smtClean="0"/>
              <a:t>Requirements</a:t>
            </a:r>
            <a:endParaRPr lang="en-US" dirty="0" smtClean="0"/>
          </a:p>
          <a:p>
            <a:pPr lvl="1"/>
            <a:r>
              <a:rPr lang="en-US" sz="2900" dirty="0" smtClean="0"/>
              <a:t>Accurate</a:t>
            </a:r>
          </a:p>
          <a:p>
            <a:pPr lvl="2"/>
            <a:r>
              <a:rPr lang="en-US" sz="2900" dirty="0" smtClean="0"/>
              <a:t>Minimizes false-positives/negatives</a:t>
            </a:r>
            <a:endParaRPr lang="en-US" sz="2900" dirty="0"/>
          </a:p>
          <a:p>
            <a:pPr lvl="1"/>
            <a:r>
              <a:rPr lang="en-US" sz="2900" dirty="0" smtClean="0"/>
              <a:t>Adaptable</a:t>
            </a:r>
          </a:p>
          <a:p>
            <a:pPr lvl="2"/>
            <a:r>
              <a:rPr lang="en-US" sz="2900" dirty="0" smtClean="0"/>
              <a:t> </a:t>
            </a:r>
            <a:r>
              <a:rPr lang="en-US" sz="2900" dirty="0"/>
              <a:t>S</a:t>
            </a:r>
            <a:r>
              <a:rPr lang="en-US" sz="2900" dirty="0" smtClean="0"/>
              <a:t>table </a:t>
            </a:r>
            <a:r>
              <a:rPr lang="en-US" sz="2900" dirty="0"/>
              <a:t>over short </a:t>
            </a:r>
            <a:r>
              <a:rPr lang="en-US" sz="2900" dirty="0" smtClean="0"/>
              <a:t>time periods, adapts to long term changes</a:t>
            </a:r>
          </a:p>
          <a:p>
            <a:pPr lvl="1"/>
            <a:r>
              <a:rPr lang="en-US" sz="2900" dirty="0" smtClean="0"/>
              <a:t>Explainable</a:t>
            </a:r>
          </a:p>
          <a:p>
            <a:pPr lvl="2"/>
            <a:r>
              <a:rPr lang="en-US" sz="2900" dirty="0" smtClean="0"/>
              <a:t>Both inference and inferred behaviors explainable to operator/analyst </a:t>
            </a:r>
            <a:endParaRPr lang="en-US" sz="2900" dirty="0"/>
          </a:p>
          <a:p>
            <a:pPr lvl="1"/>
            <a:r>
              <a:rPr lang="en-US" sz="2900" dirty="0" smtClean="0"/>
              <a:t>Generalizable </a:t>
            </a:r>
          </a:p>
          <a:p>
            <a:pPr lvl="2"/>
            <a:r>
              <a:rPr lang="en-US" sz="2900" dirty="0" smtClean="0"/>
              <a:t>Finds new </a:t>
            </a:r>
            <a:r>
              <a:rPr lang="en-US" sz="2900" dirty="0"/>
              <a:t>classes of </a:t>
            </a:r>
            <a:r>
              <a:rPr lang="en-US" sz="2900" dirty="0" smtClean="0"/>
              <a:t>traffic and/or anomalies </a:t>
            </a:r>
          </a:p>
          <a:p>
            <a:pPr lvl="2"/>
            <a:r>
              <a:rPr lang="en-US" sz="2900" dirty="0" smtClean="0"/>
              <a:t>BTW, how is this possible, especially if you’ve never seen an instance?</a:t>
            </a:r>
            <a:endParaRPr lang="en-US" sz="2900" dirty="0"/>
          </a:p>
          <a:p>
            <a:pPr lvl="1"/>
            <a:r>
              <a:rPr lang="en-US" sz="2900" dirty="0" smtClean="0"/>
              <a:t>Fast</a:t>
            </a:r>
          </a:p>
          <a:p>
            <a:pPr lvl="2"/>
            <a:r>
              <a:rPr lang="en-US" sz="2900" dirty="0" smtClean="0"/>
              <a:t>Learning vs. Inference</a:t>
            </a:r>
          </a:p>
          <a:p>
            <a:pPr lvl="2"/>
            <a:r>
              <a:rPr lang="en-US" sz="2900" dirty="0" smtClean="0"/>
              <a:t>Viable </a:t>
            </a:r>
            <a:r>
              <a:rPr lang="en-US" sz="2900" dirty="0"/>
              <a:t>in high speed networks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8" y="274638"/>
            <a:ext cx="8655044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Autoencoder Example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Detecting Anomalies in Handwritten Digits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88793" y="1569413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MNIST: 28x28 Grayscale Handwritten Digit Dataset</a:t>
              </a:r>
            </a:p>
            <a:p>
              <a:endParaRPr lang="en-US" dirty="0" smtClean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Training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set:</a:t>
              </a:r>
              <a:r>
                <a:rPr lang="en-US" dirty="0" smtClean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smtClean="0">
                  <a:latin typeface="+mj-lt"/>
                </a:rPr>
                <a:t>Test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smtClean="0">
                  <a:latin typeface="+mj-lt"/>
                </a:rPr>
                <a:t>se</a:t>
              </a:r>
              <a:r>
                <a:rPr lang="en-US" dirty="0" smtClean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Features here are pixels (28x28 = 784)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276" y="4511388"/>
            <a:ext cx="8755775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We can analyze network/system data in the same way</a:t>
              </a:r>
              <a:endParaRPr lang="en-US" sz="22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457078" cy="1359612"/>
              <a:chOff x="1696527" y="5285240"/>
              <a:chExt cx="7767299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14495" y="5503381"/>
                <a:ext cx="174933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Features here are</a:t>
                </a:r>
              </a:p>
              <a:p>
                <a:r>
                  <a:rPr lang="en-US" dirty="0" smtClean="0"/>
                  <a:t>various counters </a:t>
                </a:r>
              </a:p>
              <a:p>
                <a:r>
                  <a:rPr lang="en-US" dirty="0" smtClean="0"/>
                  <a:t>andother KPIs</a:t>
                </a:r>
                <a:endParaRPr lang="en-US" dirty="0"/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84387" y="4506834"/>
            <a:ext cx="8775227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I’m using MNIST here because you can easily visualize what is going on. In our case, instead of the input being vectors of {0,1} we will have vectors of counters of various features s/a bandwidth, and other network and host based metrics/KPIs.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6693" y="3862780"/>
            <a:ext cx="4926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BTW, MNIST typically used for supervised learning (why?)</a:t>
            </a:r>
          </a:p>
          <a:p>
            <a:r>
              <a:rPr lang="en-US" sz="1600" i="1" dirty="0" smtClean="0">
                <a:solidFill>
                  <a:srgbClr val="FF0000"/>
                </a:solidFill>
              </a:rPr>
              <a:t>Example here is doing unsupervised learning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5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0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 smtClean="0"/>
              <a:t>One Way To Learn To Recognize MNIST</a:t>
            </a:r>
            <a:br>
              <a:rPr lang="en-US" sz="4000" dirty="0" smtClean="0"/>
            </a:br>
            <a:r>
              <a:rPr lang="en-US" sz="2800" dirty="0" smtClean="0"/>
              <a:t>Use An </a:t>
            </a:r>
            <a:r>
              <a:rPr lang="en-US" sz="2800" dirty="0" err="1" smtClean="0"/>
              <a:t>Autoencoder</a:t>
            </a:r>
            <a:r>
              <a:rPr lang="en-US" sz="2800" dirty="0" smtClean="0"/>
              <a:t> For Binary Classification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Special Kind of Neural Network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8655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Characteristic: Hidden layer has fewer units than input/output </a:t>
            </a:r>
            <a:r>
              <a:rPr lang="en-US" dirty="0" smtClean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</a:t>
            </a:r>
            <a:r>
              <a:rPr lang="en-US" sz="1600" dirty="0" smtClean="0">
                <a:sym typeface="Wingdings"/>
              </a:rPr>
              <a:t>classification: </a:t>
            </a:r>
            <a:r>
              <a:rPr lang="en-US" sz="1600" dirty="0">
                <a:sym typeface="Wingdings"/>
              </a:rPr>
              <a:t>Threshold reconstruction error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>
                <a:sym typeface="Wingdings"/>
              </a:rPr>
              <a:t>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7" y="1992465"/>
            <a:ext cx="5312384" cy="2995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0424" y="3249966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4400" y="1992465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100</a:t>
                </a:r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0425" y="2127309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</a:t>
            </a:r>
            <a:r>
              <a:rPr lang="en-US" dirty="0" smtClean="0"/>
              <a:t>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6" y="0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First: What 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3161" y="1541652"/>
            <a:ext cx="5878089" cy="2621966"/>
            <a:chOff x="1333061" y="1159329"/>
            <a:chExt cx="6680014" cy="303010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3943864" y="1244910"/>
              <a:ext cx="2255040" cy="764518"/>
              <a:chOff x="3943864" y="1244910"/>
              <a:chExt cx="2255040" cy="76451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3943864" y="1244910"/>
                <a:ext cx="2255040" cy="4268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Inner (dot)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6079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26850" y="1119253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66575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 smtClean="0"/>
              <a:t>156800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3161" y="5095807"/>
            <a:ext cx="8957362" cy="1762193"/>
            <a:chOff x="133161" y="5095807"/>
            <a:chExt cx="8957362" cy="1762193"/>
          </a:xfrm>
        </p:grpSpPr>
        <p:grpSp>
          <p:nvGrpSpPr>
            <p:cNvPr id="64" name="Group 63"/>
            <p:cNvGrpSpPr/>
            <p:nvPr/>
          </p:nvGrpSpPr>
          <p:grpSpPr>
            <a:xfrm>
              <a:off x="133161" y="5095807"/>
              <a:ext cx="8957362" cy="1762193"/>
              <a:chOff x="194387" y="5095807"/>
              <a:chExt cx="8957362" cy="176219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4565" y="5095807"/>
                <a:ext cx="2947184" cy="1762193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87" y="5680850"/>
                <a:ext cx="5651242" cy="592106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3422704" y="6348767"/>
              <a:ext cx="275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Logistic or sigmoid function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190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What Kinds of Things Can a Single </a:t>
            </a:r>
            <a:r>
              <a:rPr lang="en-US" dirty="0"/>
              <a:t>Artificial Neuron Compute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0" y="1963184"/>
            <a:ext cx="8114934" cy="4424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0" y="6604084"/>
            <a:ext cx="2021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Graphic courtesy </a:t>
            </a:r>
            <a:r>
              <a:rPr lang="en-US" sz="1050" dirty="0" smtClean="0"/>
              <a:t>Hugo </a:t>
            </a:r>
            <a:r>
              <a:rPr lang="en-US" sz="1050" dirty="0" err="1" smtClean="0"/>
              <a:t>Larochelle</a:t>
            </a:r>
            <a:endParaRPr lang="en-US" sz="105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7" y="3278362"/>
            <a:ext cx="8114934" cy="17942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/>
          <p:cNvGrpSpPr/>
          <p:nvPr/>
        </p:nvGrpSpPr>
        <p:grpSpPr>
          <a:xfrm>
            <a:off x="482260" y="2405510"/>
            <a:ext cx="8114934" cy="3539965"/>
            <a:chOff x="-2378569" y="1206725"/>
            <a:chExt cx="8114934" cy="35399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8569" y="1746900"/>
              <a:ext cx="8114934" cy="29997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-1215420" y="1206725"/>
              <a:ext cx="5788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Can Solve Linearly Separable Problems</a:t>
              </a:r>
              <a:endParaRPr lang="en-US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7" y="1698024"/>
            <a:ext cx="8172267" cy="4695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469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06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 What is Really Happening Here?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442794" y="36905587"/>
            <a:ext cx="7112933" cy="6839449"/>
            <a:chOff x="25442794" y="36905587"/>
            <a:chExt cx="7112933" cy="6839449"/>
          </a:xfrm>
        </p:grpSpPr>
        <p:grpSp>
          <p:nvGrpSpPr>
            <p:cNvPr id="5" name="Group 4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25595194" y="37057987"/>
            <a:ext cx="7112933" cy="6839449"/>
            <a:chOff x="25442794" y="36905587"/>
            <a:chExt cx="7112933" cy="6839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6186419" y="36905587"/>
              <a:ext cx="6241709" cy="3811889"/>
              <a:chOff x="26821509" y="36010204"/>
              <a:chExt cx="6925198" cy="4575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62165" y="36825239"/>
                <a:ext cx="3760396" cy="37603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6821509" y="36010204"/>
                <a:ext cx="6925198" cy="628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Voronoi diagram under Euclidian distance</a:t>
                </a:r>
                <a:endParaRPr lang="en-US" sz="2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5442794" y="41016523"/>
              <a:ext cx="7112933" cy="2728513"/>
              <a:chOff x="25442794" y="41016523"/>
              <a:chExt cx="7112933" cy="272851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42794" y="41655424"/>
                <a:ext cx="7112933" cy="20896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5949286" y="41016523"/>
                <a:ext cx="609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Linear </a:t>
                </a:r>
                <a:r>
                  <a:rPr lang="en-US" sz="2800" dirty="0" smtClean="0"/>
                  <a:t>Separability in a Neural Network</a:t>
                </a:r>
                <a:endParaRPr lang="en-US" sz="2800" dirty="0"/>
              </a:p>
            </p:txBody>
          </p: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18110"/>
            <a:ext cx="8686799" cy="3329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873" y="5518343"/>
            <a:ext cx="769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Nets </a:t>
            </a:r>
            <a:r>
              <a:rPr lang="en-US" sz="2400" b="1" i="1" dirty="0" smtClean="0"/>
              <a:t>disentangle</a:t>
            </a:r>
            <a:r>
              <a:rPr lang="en-US" sz="2400" dirty="0" smtClean="0"/>
              <a:t> the underlying explanatory factors in the data so as to make them </a:t>
            </a:r>
            <a:r>
              <a:rPr lang="en-US" sz="2400" b="1" i="1" dirty="0" smtClean="0"/>
              <a:t>linearly separable</a:t>
            </a:r>
            <a:endParaRPr lang="en-US" sz="2400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6596390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Christopher Olah</a:t>
            </a:r>
            <a:endParaRPr lang="en-US" sz="11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40538" y="2098316"/>
            <a:ext cx="3020217" cy="2193422"/>
            <a:chOff x="1840538" y="2098316"/>
            <a:chExt cx="3020217" cy="2193422"/>
          </a:xfrm>
        </p:grpSpPr>
        <p:sp>
          <p:nvSpPr>
            <p:cNvPr id="24" name="TextBox 23"/>
            <p:cNvSpPr txBox="1"/>
            <p:nvPr/>
          </p:nvSpPr>
          <p:spPr>
            <a:xfrm>
              <a:off x="1840538" y="3983961"/>
              <a:ext cx="20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>
                  <a:solidFill>
                    <a:srgbClr val="FF0000"/>
                  </a:solidFill>
                </a:rPr>
                <a:t>Linear Decision Boundary</a:t>
              </a:r>
              <a:endParaRPr lang="en-US" sz="1400" b="1" u="sng" dirty="0"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150119" y="2098316"/>
              <a:ext cx="1710636" cy="1785173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26873" y="3692769"/>
            <a:ext cx="8890254" cy="1663014"/>
            <a:chOff x="126873" y="3692769"/>
            <a:chExt cx="8890254" cy="1663014"/>
          </a:xfrm>
        </p:grpSpPr>
        <p:sp>
          <p:nvSpPr>
            <p:cNvPr id="3" name="TextBox 2"/>
            <p:cNvSpPr txBox="1"/>
            <p:nvPr/>
          </p:nvSpPr>
          <p:spPr>
            <a:xfrm>
              <a:off x="126873" y="4894118"/>
              <a:ext cx="88902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Target function represented by input data is some twisted up </a:t>
              </a:r>
              <a:r>
                <a:rPr lang="en-US" sz="2400" i="1" dirty="0" smtClean="0"/>
                <a:t>manifold</a:t>
              </a:r>
              <a:endParaRPr lang="en-US" sz="2400" i="1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03385" y="3692769"/>
              <a:ext cx="580292" cy="1223194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497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Manifolds?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X is a high dimensional vector (28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784)</a:t>
            </a:r>
          </a:p>
          <a:p>
            <a:r>
              <a:rPr lang="en-US" sz="2800" dirty="0" smtClean="0"/>
              <a:t>Data concentrated around a lower dimensional 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Hope to find representation </a:t>
            </a:r>
            <a:r>
              <a:rPr lang="en-US" sz="2800" i="1" dirty="0"/>
              <a:t>R</a:t>
            </a:r>
            <a:r>
              <a:rPr lang="en-US" sz="2800" dirty="0" smtClean="0"/>
              <a:t> 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2585343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590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5659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048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OK, All Cool, But How Does The </a:t>
            </a:r>
            <a:br>
              <a:rPr lang="en-US" dirty="0" smtClean="0"/>
            </a:br>
            <a:r>
              <a:rPr lang="en-US" dirty="0" smtClean="0"/>
              <a:t>Autoencoder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3" y="1354799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9946" y="5548643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 rot="20158094">
            <a:off x="117966" y="2747972"/>
            <a:ext cx="8908068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 smtClean="0"/>
              <a:t>Learning comes down to adjusting the weights (</a:t>
            </a:r>
            <a:r>
              <a:rPr lang="en-US" sz="3000" dirty="0" err="1" smtClean="0"/>
              <a:t>w</a:t>
            </a:r>
            <a:r>
              <a:rPr lang="en-US" sz="3000" baseline="-25000" dirty="0" err="1" smtClean="0"/>
              <a:t>i</a:t>
            </a:r>
            <a:r>
              <a:rPr lang="en-US" sz="3000" dirty="0" err="1" smtClean="0"/>
              <a:t>’s</a:t>
            </a:r>
            <a:r>
              <a:rPr lang="en-US" sz="3000" dirty="0" smtClean="0"/>
              <a:t>) so that the loss </a:t>
            </a:r>
            <a:r>
              <a:rPr lang="en-US" sz="3000" i="1" dirty="0" smtClean="0"/>
              <a:t>L(</a:t>
            </a:r>
            <a:r>
              <a:rPr lang="en-US" sz="3000" i="1" dirty="0" err="1" smtClean="0"/>
              <a:t>x,r</a:t>
            </a:r>
            <a:r>
              <a:rPr lang="en-US" sz="3000" i="1" dirty="0" smtClean="0"/>
              <a:t>) </a:t>
            </a:r>
            <a:r>
              <a:rPr lang="en-US" sz="3000" dirty="0" smtClean="0"/>
              <a:t>is minimized. This is the job of the backpropagation algorithm/gradient descent (Empirical Risk Minimization).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14400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Hard </a:t>
            </a: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U</a:t>
            </a:r>
            <a:r>
              <a:rPr lang="en-US" dirty="0" smtClean="0"/>
              <a:t>p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</a:t>
            </a:r>
            <a:r>
              <a:rPr lang="en-US" dirty="0" smtClean="0"/>
              <a:t>ensorflow?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637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 invalidUrl="https://github.com/davidmeyer/ml/blob/master/tensorflow/autoencoder.{py,ipynb}"/>
              </a:rPr>
              <a:t>https://github.com/davidmeyer/ml/blob/master/tensorflow/autoencoder.{py,ipynb</a:t>
            </a:r>
            <a:r>
              <a:rPr lang="en-US" sz="1400" dirty="0" smtClean="0">
                <a:hlinkClick r:id="rId4" invalidUrl="https://github.com/davidmeyer/ml/blob/master/tensorflow/autoencoder.{py,ipynb}"/>
              </a:rPr>
              <a:t>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995928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45473" y="5579818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45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45474" y="3979768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0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42"/>
            <a:ext cx="8229600" cy="1143000"/>
          </a:xfrm>
        </p:spPr>
        <p:txBody>
          <a:bodyPr/>
          <a:lstStyle/>
          <a:p>
            <a:r>
              <a:rPr lang="en-US" dirty="0" smtClean="0"/>
              <a:t>Autoencoder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1888669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3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1 example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56" y="1870960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1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 examples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" y="3798389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8716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</a:t>
            </a:r>
            <a:r>
              <a:rPr lang="en-US" u="sng" dirty="0"/>
              <a:t>0</a:t>
            </a:r>
            <a:r>
              <a:rPr lang="en-US" u="sng" dirty="0" smtClean="0"/>
              <a:t> examples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35204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/>
              <a:t>1000 examples</a:t>
            </a:r>
            <a:endParaRPr lang="en-US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313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After training, the AE gets low </a:t>
              </a:r>
              <a:r>
                <a:rPr lang="en-US" i="1" dirty="0" smtClean="0"/>
                <a:t>reconstruction error </a:t>
              </a:r>
              <a:r>
                <a:rPr lang="en-US" dirty="0" smtClean="0"/>
                <a:t>on digits from MNIST and high reconstruction error on everything else: It has learned to recognize MNIST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85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Goals For This Talk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9514" y="1467322"/>
            <a:ext cx="8671810" cy="5329123"/>
            <a:chOff x="209514" y="1467322"/>
            <a:chExt cx="8671810" cy="5329123"/>
          </a:xfrm>
        </p:grpSpPr>
        <p:sp>
          <p:nvSpPr>
            <p:cNvPr id="5" name="TextBox 4"/>
            <p:cNvSpPr txBox="1"/>
            <p:nvPr/>
          </p:nvSpPr>
          <p:spPr>
            <a:xfrm>
              <a:off x="209514" y="1467322"/>
              <a:ext cx="867181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The goals for this talk are to briefly review the </a:t>
              </a:r>
            </a:p>
            <a:p>
              <a:r>
                <a:rPr lang="en-US" sz="3600" dirty="0" smtClean="0"/>
                <a:t>state of the art in Machine Learning as applied to data networking, with particular focus on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is practical today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/>
                <a:t>W</a:t>
              </a:r>
              <a:r>
                <a:rPr lang="en-US" sz="3200" dirty="0" smtClean="0"/>
                <a:t>hat are the challenges</a:t>
              </a:r>
              <a:r>
                <a:rPr lang="en-US" sz="3200" baseline="30000" dirty="0" smtClean="0"/>
                <a:t>1</a:t>
              </a:r>
              <a:r>
                <a:rPr lang="en-US" sz="3200" dirty="0" smtClean="0"/>
                <a:t>, and 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3200" dirty="0" smtClean="0"/>
                <a:t>What are the opportunities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095" y="6488668"/>
              <a:ext cx="5610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 Noting the these challenges are both technological and socio-economic.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486" y="5516878"/>
              <a:ext cx="85038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We’ll go easy on the math here, but if you’re interested in that part of all of this</a:t>
              </a:r>
            </a:p>
            <a:p>
              <a:r>
                <a:rPr lang="en-US" sz="2000" dirty="0" smtClean="0"/>
                <a:t>see </a:t>
              </a:r>
              <a:r>
                <a:rPr lang="en-US" sz="2000" dirty="0" smtClean="0">
                  <a:hlinkClick r:id="rId4"/>
                </a:rPr>
                <a:t>http://www.1-4-5.net/~dmm/ml</a:t>
              </a:r>
              <a:r>
                <a:rPr lang="en-US" sz="2000" dirty="0" smtClean="0"/>
                <a:t> for some introductory material.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56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771"/>
            <a:ext cx="8229600" cy="1016529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Much Of This Has </a:t>
            </a:r>
            <a:r>
              <a:rPr lang="en-US" sz="3600" smtClean="0"/>
              <a:t>Been </a:t>
            </a:r>
            <a:br>
              <a:rPr lang="en-US" sz="3600" smtClean="0"/>
            </a:br>
            <a:r>
              <a:rPr lang="en-US" sz="3600" smtClean="0"/>
              <a:t>Applied </a:t>
            </a:r>
            <a:r>
              <a:rPr lang="en-US" sz="3600" dirty="0" smtClean="0"/>
              <a:t>To Networking?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1736271"/>
            <a:ext cx="8699862" cy="5121729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 smtClean="0"/>
              <a:t>Not too much. Many reasons:</a:t>
            </a:r>
          </a:p>
          <a:p>
            <a:endParaRPr lang="en-US" sz="1700" dirty="0"/>
          </a:p>
          <a:p>
            <a:r>
              <a:rPr lang="en-US" sz="1700" b="1" i="1" dirty="0">
                <a:solidFill>
                  <a:srgbClr val="FF0000"/>
                </a:solidFill>
              </a:rPr>
              <a:t>Community </a:t>
            </a:r>
            <a:r>
              <a:rPr lang="en-US" sz="1700" b="1" i="1" dirty="0" smtClean="0">
                <a:solidFill>
                  <a:srgbClr val="FF0000"/>
                </a:solidFill>
              </a:rPr>
              <a:t>challenges</a:t>
            </a:r>
          </a:p>
          <a:p>
            <a:pPr lvl="1"/>
            <a:r>
              <a:rPr lang="en-US" sz="1500" dirty="0" smtClean="0"/>
              <a:t>Lack of understanding about how progress is made in ML, hype</a:t>
            </a:r>
            <a:r>
              <a:rPr lang="en-US" sz="1500" dirty="0"/>
              <a:t>, skill sets, proprietary data </a:t>
            </a:r>
            <a:r>
              <a:rPr lang="en-US" sz="1500" dirty="0" smtClean="0"/>
              <a:t>sets/use-cases,</a:t>
            </a:r>
            <a:r>
              <a:rPr lang="mr-IN" sz="1500" dirty="0" smtClean="0"/>
              <a:t>…</a:t>
            </a:r>
            <a:endParaRPr lang="en-US" sz="1500" dirty="0" smtClean="0"/>
          </a:p>
          <a:p>
            <a:endParaRPr lang="en-US" sz="1700" dirty="0" smtClean="0"/>
          </a:p>
          <a:p>
            <a:r>
              <a:rPr lang="en-US" sz="1700" dirty="0" smtClean="0"/>
              <a:t>Diverse types of network data</a:t>
            </a:r>
          </a:p>
          <a:p>
            <a:pPr lvl="1"/>
            <a:r>
              <a:rPr lang="en-US" sz="1500" dirty="0" smtClean="0"/>
              <a:t>Flows, logs, various KPIs, </a:t>
            </a:r>
            <a:r>
              <a:rPr lang="mr-IN" sz="1500" dirty="0" smtClean="0"/>
              <a:t>…</a:t>
            </a:r>
            <a:r>
              <a:rPr lang="en-US" sz="1500" dirty="0" smtClean="0"/>
              <a:t> with no obvious/consistent way to combine </a:t>
            </a:r>
          </a:p>
          <a:p>
            <a:pPr lvl="1"/>
            <a:r>
              <a:rPr lang="en-US" sz="1500" dirty="0" smtClean="0"/>
              <a:t>Incomplete data sets, non-iid data</a:t>
            </a:r>
          </a:p>
          <a:p>
            <a:endParaRPr lang="en-US" sz="1700" dirty="0" smtClean="0"/>
          </a:p>
          <a:p>
            <a:r>
              <a:rPr lang="en-US" sz="1700" dirty="0" smtClean="0"/>
              <a:t>Different models for different data types</a:t>
            </a:r>
          </a:p>
          <a:p>
            <a:pPr lvl="1"/>
            <a:r>
              <a:rPr lang="en-US" sz="1500" dirty="0" smtClean="0"/>
              <a:t>Still active area of investigation</a:t>
            </a:r>
            <a:endParaRPr lang="en-US" sz="1500" dirty="0"/>
          </a:p>
          <a:p>
            <a:pPr lvl="1"/>
            <a:r>
              <a:rPr lang="en-US" sz="1500" dirty="0" smtClean="0"/>
              <a:t>Occam’s Razor</a:t>
            </a:r>
            <a:endParaRPr lang="en-US" sz="1700" dirty="0" smtClean="0"/>
          </a:p>
          <a:p>
            <a:endParaRPr lang="en-US" sz="1700" dirty="0" smtClean="0"/>
          </a:p>
          <a:p>
            <a:r>
              <a:rPr lang="en-US" sz="1700" b="1" i="1" dirty="0" smtClean="0">
                <a:solidFill>
                  <a:srgbClr val="FF0000"/>
                </a:solidFill>
              </a:rPr>
              <a:t>No useful “Theory of Network”</a:t>
            </a:r>
          </a:p>
          <a:p>
            <a:pPr lvl="1"/>
            <a:r>
              <a:rPr lang="en-US" sz="1500" dirty="0" smtClean="0"/>
              <a:t>Consider the problem of object recognition/conv nets</a:t>
            </a:r>
          </a:p>
          <a:p>
            <a:pPr lvl="2"/>
            <a:r>
              <a:rPr lang="en-US" sz="1300" dirty="0" smtClean="0"/>
              <a:t>Receptive fields, shared weights, simple and complex cells, ...</a:t>
            </a:r>
          </a:p>
          <a:p>
            <a:pPr lvl="2"/>
            <a:r>
              <a:rPr lang="en-US" sz="1300" dirty="0" smtClean="0"/>
              <a:t>Transfer learning</a:t>
            </a:r>
          </a:p>
          <a:p>
            <a:pPr lvl="2"/>
            <a:endParaRPr lang="en-US" sz="1500" dirty="0"/>
          </a:p>
          <a:p>
            <a:r>
              <a:rPr lang="en-US" sz="1600" dirty="0" smtClean="0">
                <a:hlinkClick r:id="rId2"/>
              </a:rPr>
              <a:t>http://packetpushers.net/podcast/podcasts/pq-show-107-applicability-machine-learning-networking/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283" y="4383750"/>
            <a:ext cx="2949648" cy="224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74" y="3962400"/>
            <a:ext cx="3570257" cy="2669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1158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/>
              <a:t>A Brief Look At The State Of “ML for Networking” </a:t>
            </a:r>
            <a:r>
              <a:rPr lang="en-US" sz="2400" dirty="0" smtClean="0"/>
              <a:t>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538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First, We’ve Seen All Of This (And More)</a:t>
            </a:r>
            <a:endParaRPr lang="en-US" sz="2800" dirty="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" y="2064806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3" y="1967005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1987187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9" y="4022482"/>
            <a:ext cx="2393757" cy="1749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064806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4211179"/>
            <a:ext cx="2972691" cy="15609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87973" y="5829058"/>
            <a:ext cx="8448465" cy="875413"/>
            <a:chOff x="494654" y="5890230"/>
            <a:chExt cx="8448465" cy="8754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3424" y="5890230"/>
              <a:ext cx="3159695" cy="8754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54" y="5919794"/>
              <a:ext cx="3152319" cy="8458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sp>
        <p:nvSpPr>
          <p:cNvPr id="3" name="TextBox 2"/>
          <p:cNvSpPr txBox="1"/>
          <p:nvPr/>
        </p:nvSpPr>
        <p:spPr>
          <a:xfrm>
            <a:off x="1714198" y="5943600"/>
            <a:ext cx="571560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But What About Networking?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5" y="1987187"/>
            <a:ext cx="2860343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593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2" y="102929"/>
            <a:ext cx="8747597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 What About Networking?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7021" y="1396763"/>
            <a:ext cx="8849958" cy="5196026"/>
            <a:chOff x="147021" y="1396763"/>
            <a:chExt cx="8849958" cy="51960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431" y="1396763"/>
              <a:ext cx="7523138" cy="43113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" name="TextBox 4"/>
            <p:cNvSpPr txBox="1"/>
            <p:nvPr/>
          </p:nvSpPr>
          <p:spPr>
            <a:xfrm>
              <a:off x="147021" y="5884903"/>
              <a:ext cx="88499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Machine 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learning is revolutionizing the world as we know it, both in and out of the </a:t>
              </a:r>
              <a:endPara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digital 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realms, and is predicted to expand to a </a:t>
              </a:r>
              <a:r>
                <a:rPr lang="en-US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/>
                </a:rPr>
                <a:t>$2 trillion market by </a:t>
              </a:r>
              <a:r>
                <a:rPr lang="en-US" sz="2000" b="1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/>
                </a:rPr>
                <a:t>2025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05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294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675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Perhaps More Interestingly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2" y="1129771"/>
            <a:ext cx="7602597" cy="4718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851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https://research.microsoft.com/en-us/UM/people/srikanth/data/deeprm_hotnets16.pdf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6999" y="2565866"/>
            <a:ext cx="663000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In this paper, we ask if machine learning can provide a viable </a:t>
            </a:r>
            <a:endParaRPr lang="en-US" i="1" dirty="0" smtClean="0"/>
          </a:p>
          <a:p>
            <a:r>
              <a:rPr lang="en-US" i="1" dirty="0" smtClean="0"/>
              <a:t>alternative </a:t>
            </a:r>
            <a:r>
              <a:rPr lang="en-US" i="1" dirty="0"/>
              <a:t>to human-generated heuristics for resource management. </a:t>
            </a:r>
            <a:endParaRPr lang="en-US" i="1" dirty="0" smtClean="0"/>
          </a:p>
          <a:p>
            <a:r>
              <a:rPr lang="en-US" i="1" dirty="0" smtClean="0"/>
              <a:t>In </a:t>
            </a:r>
            <a:r>
              <a:rPr lang="en-US" i="1" dirty="0"/>
              <a:t>other words: Can systems learn to manage resources on their own?</a:t>
            </a:r>
          </a:p>
        </p:txBody>
      </p:sp>
    </p:spTree>
    <p:extLst>
      <p:ext uri="{BB962C8B-B14F-4D97-AF65-F5344CB8AC3E}">
        <p14:creationId xmlns:p14="http://schemas.microsoft.com/office/powerpoint/2010/main" val="58278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449733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However</a:t>
            </a:r>
            <a:r>
              <a:rPr lang="mr-IN" dirty="0" smtClean="0"/>
              <a:t>…</a:t>
            </a:r>
            <a:endParaRPr lang="en-US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71448"/>
            <a:ext cx="8350326" cy="5495465"/>
            <a:chOff x="0" y="1371448"/>
            <a:chExt cx="8350326" cy="54954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74" y="1371448"/>
              <a:ext cx="7556652" cy="51948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TextBox 3"/>
            <p:cNvSpPr txBox="1"/>
            <p:nvPr/>
          </p:nvSpPr>
          <p:spPr>
            <a:xfrm>
              <a:off x="0" y="6612997"/>
              <a:ext cx="17956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</a:t>
              </a:r>
              <a:r>
                <a:rPr lang="en-US" sz="1050" dirty="0" smtClean="0"/>
                <a:t>lide </a:t>
              </a:r>
              <a:r>
                <a:rPr lang="en-US" sz="1050" dirty="0"/>
                <a:t>courtesy Armin </a:t>
              </a:r>
              <a:r>
                <a:rPr lang="en-US" sz="1050" dirty="0" err="1" smtClean="0"/>
                <a:t>Wasicek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27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697"/>
            <a:ext cx="8229600" cy="984536"/>
          </a:xfrm>
        </p:spPr>
        <p:txBody>
          <a:bodyPr/>
          <a:lstStyle/>
          <a:p>
            <a:r>
              <a:rPr lang="en-US" dirty="0" smtClean="0"/>
              <a:t>And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4145"/>
            <a:ext cx="8229600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 The Slow Uptake?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88" y="1417638"/>
            <a:ext cx="8861425" cy="51831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Skill Sets, Data and Community Challenges Dominate</a:t>
            </a:r>
          </a:p>
          <a:p>
            <a:endParaRPr lang="en-US" dirty="0" smtClean="0"/>
          </a:p>
          <a:p>
            <a:r>
              <a:rPr lang="en-US" dirty="0" smtClean="0"/>
              <a:t>Result:</a:t>
            </a:r>
          </a:p>
          <a:p>
            <a:pPr lvl="1"/>
            <a:r>
              <a:rPr lang="en-US" dirty="0" smtClean="0"/>
              <a:t>Most ML systems today use decades old technology </a:t>
            </a:r>
          </a:p>
          <a:p>
            <a:pPr lvl="1"/>
            <a:r>
              <a:rPr lang="en-US" dirty="0" smtClean="0"/>
              <a:t>”Unsupervised” Learning</a:t>
            </a:r>
          </a:p>
          <a:p>
            <a:pPr lvl="2"/>
            <a:r>
              <a:rPr lang="en-US" dirty="0" smtClean="0"/>
              <a:t>PCA,k-Means, k-NN, other clustering</a:t>
            </a:r>
          </a:p>
          <a:p>
            <a:pPr lvl="3"/>
            <a:r>
              <a:rPr lang="en-US" smtClean="0"/>
              <a:t>Dimension Reduction</a:t>
            </a:r>
            <a:endParaRPr lang="en-US" dirty="0" smtClean="0"/>
          </a:p>
          <a:p>
            <a:pPr lvl="2"/>
            <a:r>
              <a:rPr lang="en-US" dirty="0" smtClean="0"/>
              <a:t>PGMs (e.g., LDA)</a:t>
            </a:r>
          </a:p>
          <a:p>
            <a:pPr lvl="3"/>
            <a:r>
              <a:rPr lang="en-US" sz="1900" dirty="0" smtClean="0">
                <a:hlinkClick r:id="rId2"/>
              </a:rPr>
              <a:t>http://www.1-4-5.net/~dmm/ml/lda_intro.pdf</a:t>
            </a:r>
            <a:endParaRPr lang="en-US" sz="1900" dirty="0" smtClean="0"/>
          </a:p>
          <a:p>
            <a:pPr lvl="1"/>
            <a:r>
              <a:rPr lang="en-US" dirty="0" smtClean="0"/>
              <a:t>Various Ad-Hoc Statistical Methods</a:t>
            </a:r>
          </a:p>
          <a:p>
            <a:pPr lvl="2"/>
            <a:r>
              <a:rPr lang="en-US" sz="1900" dirty="0" smtClean="0">
                <a:hlinkClick r:id="rId3"/>
              </a:rPr>
              <a:t>https://github.com/apache/incubator-spot</a:t>
            </a:r>
            <a:endParaRPr lang="en-US" sz="1900" dirty="0" smtClean="0"/>
          </a:p>
          <a:p>
            <a:pPr lvl="1"/>
            <a:r>
              <a:rPr lang="en-US" dirty="0" smtClean="0"/>
              <a:t>No usable “theory of network”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27" y="3537640"/>
            <a:ext cx="2394123" cy="17923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27" y="5472112"/>
            <a:ext cx="2394123" cy="1270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033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143000"/>
          </a:xfrm>
        </p:spPr>
        <p:txBody>
          <a:bodyPr/>
          <a:lstStyle/>
          <a:p>
            <a:r>
              <a:rPr lang="en-US" dirty="0" smtClean="0"/>
              <a:t>A Few Editorial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865"/>
            <a:ext cx="8229600" cy="51525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Everything is ML these days (sound familiar?)</a:t>
            </a:r>
          </a:p>
          <a:p>
            <a:endParaRPr lang="en-US" dirty="0" smtClean="0"/>
          </a:p>
          <a:p>
            <a:r>
              <a:rPr lang="en-US" dirty="0" smtClean="0"/>
              <a:t>If you have breakthroughs, you’ll see</a:t>
            </a:r>
          </a:p>
          <a:p>
            <a:pPr lvl="1"/>
            <a:r>
              <a:rPr lang="en-US" dirty="0" smtClean="0"/>
              <a:t>Publications, at least on arXiv</a:t>
            </a:r>
          </a:p>
          <a:p>
            <a:pPr lvl="1"/>
            <a:r>
              <a:rPr lang="en-US" dirty="0" smtClean="0"/>
              <a:t>Open source implementations</a:t>
            </a:r>
          </a:p>
          <a:p>
            <a:pPr lvl="1"/>
            <a:r>
              <a:rPr lang="en-US" dirty="0" smtClean="0"/>
              <a:t>Communities</a:t>
            </a:r>
          </a:p>
          <a:p>
            <a:pPr lvl="1"/>
            <a:endParaRPr lang="en-US" dirty="0"/>
          </a:p>
          <a:p>
            <a:r>
              <a:rPr lang="en-US" dirty="0" smtClean="0"/>
              <a:t>Most ML systems today are largely comprised of open source “big data” components (big data platform), ad-hoc statistical (”ML”) technology, some hardware, and a healthy dose of marketing/hype</a:t>
            </a:r>
          </a:p>
          <a:p>
            <a:pPr lvl="1"/>
            <a:r>
              <a:rPr lang="en-US" dirty="0" smtClean="0"/>
              <a:t>ML in this context means “data driven”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tandard in the industry these days</a:t>
            </a:r>
          </a:p>
          <a:p>
            <a:pPr lvl="1"/>
            <a:r>
              <a:rPr lang="en-US" dirty="0" smtClean="0">
                <a:sym typeface="Wingdings"/>
              </a:rPr>
              <a:t>Watch out for </a:t>
            </a:r>
            <a:r>
              <a:rPr lang="en-US" i="1" dirty="0" err="1" smtClean="0">
                <a:sym typeface="Wingdings"/>
              </a:rPr>
              <a:t>Mlwashing</a:t>
            </a:r>
            <a:r>
              <a:rPr lang="en-US" i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(remember </a:t>
            </a:r>
            <a:r>
              <a:rPr lang="en-US" i="1" dirty="0" err="1" smtClean="0">
                <a:sym typeface="Wingdings"/>
              </a:rPr>
              <a:t>Openwashing</a:t>
            </a:r>
            <a:r>
              <a:rPr lang="en-US" i="1" dirty="0" smtClean="0">
                <a:sym typeface="Wingdings"/>
              </a:rPr>
              <a:t>?</a:t>
            </a:r>
            <a:r>
              <a:rPr lang="en-US" dirty="0" smtClean="0">
                <a:sym typeface="Wingdings"/>
              </a:rPr>
              <a:t>)</a:t>
            </a:r>
            <a:endParaRPr lang="en-US" i="1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33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</a:t>
            </a:r>
            <a:r>
              <a:rPr lang="en-US" sz="4800" b="1" dirty="0" smtClean="0"/>
              <a:t>to drive 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Coughran, Sequoia Capital </a:t>
            </a:r>
            <a:r>
              <a:rPr lang="en-US" sz="2400" dirty="0" smtClean="0">
                <a:hlinkClick r:id="rId4"/>
              </a:rPr>
              <a:t>#</a:t>
            </a:r>
            <a:r>
              <a:rPr lang="en-US" sz="2400" dirty="0">
                <a:hlinkClick r:id="rId4"/>
              </a:rPr>
              <a:t>‎ONUGSpring16</a:t>
            </a:r>
            <a:r>
              <a:rPr lang="en-US" sz="2800" dirty="0">
                <a:hlinkClick r:id="rId4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078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101611"/>
            <a:ext cx="8961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We Also Need To Learn From Our Environment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400" i="1" dirty="0"/>
              <a:t>Learn Control, Not Just Prediction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4876799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1190156" y="2189018"/>
            <a:ext cx="3355470" cy="2592959"/>
            <a:chOff x="1190156" y="2189018"/>
            <a:chExt cx="3355470" cy="2592959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90156" y="4443423"/>
              <a:ext cx="3355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coded control logic (not learned)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2223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DevOPs: Agent can learn workflow automation (e.g</a:t>
                  </a:r>
                  <a:r>
                    <a:rPr lang="en-US" dirty="0">
                      <a:latin typeface="Dual 400" panose="02000603000000020004" pitchFamily="2" charset="0"/>
                    </a:rPr>
                    <a:t>. 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Openstack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 smtClean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hlinkClick r:id="rId7"/>
                </a:rPr>
                <a:t>http://www.nature.com/nature/journal/v529/n7587/full/nature16961.html</a:t>
              </a:r>
              <a:endParaRPr lang="en-US" sz="14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257601"/>
            <a:ext cx="8971722" cy="697813"/>
          </a:xfrm>
        </p:spPr>
        <p:txBody>
          <a:bodyPr>
            <a:normAutofit/>
          </a:bodyPr>
          <a:lstStyle/>
          <a:p>
            <a:pPr>
              <a:tabLst>
                <a:tab pos="449263" algn="l"/>
              </a:tabLst>
            </a:pPr>
            <a:r>
              <a:rPr lang="en-US" sz="3600" smtClean="0"/>
              <a:t>Static </a:t>
            </a:r>
            <a:r>
              <a:rPr lang="en-US" sz="3600" dirty="0" smtClean="0"/>
              <a:t>vs. Reinforcement Learning Architectures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7278" y="1240317"/>
            <a:ext cx="7810923" cy="2610626"/>
            <a:chOff x="297278" y="1240317"/>
            <a:chExt cx="7810923" cy="26106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8" y="1240317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6" name="TextBox 15"/>
            <p:cNvSpPr txBox="1"/>
            <p:nvPr/>
          </p:nvSpPr>
          <p:spPr>
            <a:xfrm>
              <a:off x="4089152" y="1456101"/>
              <a:ext cx="4019049" cy="217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>
                  <a:latin typeface="Dual 400" panose="02000603000000020004" pitchFamily="2" charset="0"/>
                </a:rPr>
                <a:t>ML doesn’t have “agency</a:t>
              </a:r>
              <a:r>
                <a:rPr lang="en-US" dirty="0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833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Learns prediction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Largely off-line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7277" y="3998862"/>
            <a:ext cx="8176409" cy="2701768"/>
            <a:chOff x="297277" y="3998862"/>
            <a:chExt cx="8176409" cy="270176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77" y="3998862"/>
              <a:ext cx="3602357" cy="270176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089152" y="3998862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dirty="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dirty="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dirty="0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094514" y="-166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9152" y="6085077"/>
            <a:ext cx="47725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Evolution Strategies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hlinkClick r:id="rId4"/>
              </a:rPr>
              <a:t>https://blog.openai.com/evolution-strategies/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Combining SDN and Machine Learning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9" y="1108364"/>
            <a:ext cx="7697043" cy="5227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336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 </a:t>
            </a:r>
            <a:r>
              <a:rPr lang="mr-IN">
                <a:hlinkClick r:id="rId3"/>
              </a:rPr>
              <a:t>https://arxiv.org/abs/1606.06222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1186804"/>
          </a:xfrm>
        </p:spPr>
        <p:txBody>
          <a:bodyPr>
            <a:noAutofit/>
          </a:bodyPr>
          <a:lstStyle/>
          <a:p>
            <a:r>
              <a:rPr lang="en-US" sz="3600"/>
              <a:t>Knowledge-Defined </a:t>
            </a:r>
            <a:r>
              <a:rPr lang="en-US" sz="3600" smtClean="0"/>
              <a:t>Networking</a:t>
            </a:r>
            <a:br>
              <a:rPr lang="en-US" sz="3600" smtClean="0"/>
            </a:br>
            <a:r>
              <a:rPr lang="en-US" sz="3200" smtClean="0"/>
              <a:t>Basic Control Loop</a:t>
            </a:r>
            <a:endParaRPr lang="en-US" sz="320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43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98" y="1380479"/>
            <a:ext cx="6926205" cy="52705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45262"/>
            <a:ext cx="2052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Graphic courtesy Albert Cabellos</a:t>
            </a:r>
            <a:endParaRPr lang="en-US" sz="1100"/>
          </a:p>
        </p:txBody>
      </p:sp>
      <p:grpSp>
        <p:nvGrpSpPr>
          <p:cNvPr id="11" name="Group 10"/>
          <p:cNvGrpSpPr/>
          <p:nvPr/>
        </p:nvGrpSpPr>
        <p:grpSpPr>
          <a:xfrm>
            <a:off x="249382" y="4946073"/>
            <a:ext cx="5860473" cy="1005787"/>
            <a:chOff x="249382" y="4946073"/>
            <a:chExt cx="5860473" cy="1005787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2743200" y="4946073"/>
              <a:ext cx="3366655" cy="682621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49382" y="5305529"/>
              <a:ext cx="2685543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Note: There is hard coded</a:t>
              </a:r>
            </a:p>
            <a:p>
              <a:r>
                <a:rPr lang="en-US" dirty="0"/>
                <a:t>l</a:t>
              </a:r>
              <a:r>
                <a:rPr lang="en-US" dirty="0" smtClean="0"/>
                <a:t>ogic in this picture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526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961379"/>
          </a:xfrm>
        </p:spPr>
        <p:txBody>
          <a:bodyPr>
            <a:normAutofit fontScale="90000"/>
          </a:bodyPr>
          <a:lstStyle/>
          <a:p>
            <a:r>
              <a:rPr lang="en-US" smtClean="0"/>
              <a:t>Kinds of Applications We Are Doing?</a:t>
            </a:r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44</a:t>
            </a:fld>
            <a:endParaRPr lang="es-ES"/>
          </a:p>
        </p:txBody>
      </p:sp>
      <p:sp>
        <p:nvSpPr>
          <p:cNvPr id="41" name="CuadroTexto 40"/>
          <p:cNvSpPr txBox="1"/>
          <p:nvPr/>
        </p:nvSpPr>
        <p:spPr>
          <a:xfrm>
            <a:off x="4993423" y="1838861"/>
            <a:ext cx="3466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Hidden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Complex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Performance/Cost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Performance/Cost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discovery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7" y="1838861"/>
            <a:ext cx="4603488" cy="35030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3891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/>
              <a:t>Graphic courtesy Albert </a:t>
            </a:r>
            <a:r>
              <a:rPr lang="en-US" sz="1100" smtClean="0"/>
              <a:t>Cabellos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7003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/>
              <a:t>Example: Can We Learn Optimal</a:t>
            </a:r>
            <a:r>
              <a:rPr lang="es-ES"/>
              <a:t> </a:t>
            </a:r>
            <a:r>
              <a:rPr lang="es-ES" smtClean="0"/>
              <a:t>Paths In An Overlay Network?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45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50551" y="4375143"/>
            <a:ext cx="8242899" cy="2346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800" dirty="0"/>
              <a:t>Which egress/ingress links should overlay routers use?  E.g. </a:t>
            </a:r>
            <a:r>
              <a:rPr lang="en-US" sz="1800" b="1" dirty="0">
                <a:solidFill>
                  <a:srgbClr val="C00000"/>
                </a:solidFill>
              </a:rPr>
              <a:t>A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00B050"/>
                </a:solidFill>
              </a:rPr>
              <a:t>B </a:t>
            </a:r>
            <a:r>
              <a:rPr lang="en-US" sz="1800" b="1" dirty="0"/>
              <a:t>and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C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0000"/>
                </a:solidFill>
              </a:rPr>
              <a:t>or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chemeClr val="accent2"/>
                </a:solidFill>
              </a:rPr>
              <a:t>D</a:t>
            </a:r>
            <a:r>
              <a:rPr lang="en-US" sz="1800" dirty="0"/>
              <a:t>?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Underlay is assumed that has an arbitrary constant routing</a:t>
            </a:r>
          </a:p>
          <a:p>
            <a:pPr lvl="2"/>
            <a:r>
              <a:rPr lang="en-US" sz="1600">
                <a:solidFill>
                  <a:srgbClr val="FF0000"/>
                </a:solidFill>
              </a:rPr>
              <a:t>Underlay is assumed as hidden and </a:t>
            </a:r>
            <a:r>
              <a:rPr lang="en-US" sz="1600" smtClean="0">
                <a:solidFill>
                  <a:srgbClr val="FF0000"/>
                </a:solidFill>
              </a:rPr>
              <a:t>not under our control</a:t>
            </a:r>
            <a:endParaRPr lang="en-US" sz="1600">
              <a:solidFill>
                <a:srgbClr val="FF0000"/>
              </a:solidFill>
            </a:endParaRPr>
          </a:p>
          <a:p>
            <a:pPr lvl="2"/>
            <a:r>
              <a:rPr lang="en-US" sz="1600" dirty="0"/>
              <a:t>Overlay protocol is assumed to be able to choose egress and ingress links, we refer to this as routing policy</a:t>
            </a:r>
          </a:p>
          <a:p>
            <a:pPr lvl="1"/>
            <a:r>
              <a:rPr lang="en-US" sz="1800" b="1" dirty="0"/>
              <a:t>Goal: Achieve overall minimum </a:t>
            </a:r>
            <a:r>
              <a:rPr lang="en-US" sz="1800" b="1" dirty="0" smtClean="0"/>
              <a:t>latency between overlay nodes</a:t>
            </a:r>
            <a:endParaRPr lang="en-US" sz="1800" b="1" dirty="0"/>
          </a:p>
        </p:txBody>
      </p:sp>
      <p:sp>
        <p:nvSpPr>
          <p:cNvPr id="74" name="CuadroTexto 73"/>
          <p:cNvSpPr txBox="1"/>
          <p:nvPr/>
        </p:nvSpPr>
        <p:spPr>
          <a:xfrm>
            <a:off x="6183936" y="2682610"/>
            <a:ext cx="1937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Unknown undelay </a:t>
            </a:r>
          </a:p>
          <a:p>
            <a:r>
              <a:rPr lang="en-US"/>
              <a:t>network</a:t>
            </a:r>
          </a:p>
        </p:txBody>
      </p:sp>
      <p:grpSp>
        <p:nvGrpSpPr>
          <p:cNvPr id="78" name="Agrupar 77"/>
          <p:cNvGrpSpPr/>
          <p:nvPr/>
        </p:nvGrpSpPr>
        <p:grpSpPr>
          <a:xfrm>
            <a:off x="1614362" y="1954519"/>
            <a:ext cx="3600488" cy="2370767"/>
            <a:chOff x="1551315" y="1610717"/>
            <a:chExt cx="4111618" cy="2681463"/>
          </a:xfrm>
        </p:grpSpPr>
        <p:grpSp>
          <p:nvGrpSpPr>
            <p:cNvPr id="41" name="Grupo 37"/>
            <p:cNvGrpSpPr/>
            <p:nvPr/>
          </p:nvGrpSpPr>
          <p:grpSpPr>
            <a:xfrm>
              <a:off x="1551315" y="1610717"/>
              <a:ext cx="4111618" cy="2681463"/>
              <a:chOff x="2767118" y="2564314"/>
              <a:chExt cx="3247300" cy="2269076"/>
            </a:xfrm>
          </p:grpSpPr>
          <p:grpSp>
            <p:nvGrpSpPr>
              <p:cNvPr id="42" name="Agrupar 57"/>
              <p:cNvGrpSpPr/>
              <p:nvPr/>
            </p:nvGrpSpPr>
            <p:grpSpPr>
              <a:xfrm>
                <a:off x="2767118" y="2564314"/>
                <a:ext cx="3247300" cy="2269076"/>
                <a:chOff x="1628683" y="2005596"/>
                <a:chExt cx="5493932" cy="4025505"/>
              </a:xfrm>
            </p:grpSpPr>
            <p:sp>
              <p:nvSpPr>
                <p:cNvPr id="45" name="Oval 11"/>
                <p:cNvSpPr/>
                <p:nvPr/>
              </p:nvSpPr>
              <p:spPr>
                <a:xfrm>
                  <a:off x="1944642" y="2127689"/>
                  <a:ext cx="5035137" cy="344969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200"/>
                </a:p>
              </p:txBody>
            </p:sp>
            <p:pic>
              <p:nvPicPr>
                <p:cNvPr id="46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2380" y="301077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4371" y="260953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Imagen 4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36135" y="2005596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49" name="Imagen 4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8683" y="4101141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0" name="Imagen 4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1419" y="526310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7872" y="465561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2" name="Imagen 5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7113" y="2419795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3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1641" y="361952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23074" y="422786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0568" y="3153584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1333" y="4337263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7" name="Conector recto 56"/>
                <p:cNvCxnSpPr/>
                <p:nvPr/>
              </p:nvCxnSpPr>
              <p:spPr>
                <a:xfrm flipV="1">
                  <a:off x="3693583" y="3915833"/>
                  <a:ext cx="349250" cy="3704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cto 57"/>
                <p:cNvCxnSpPr/>
                <p:nvPr/>
              </p:nvCxnSpPr>
              <p:spPr>
                <a:xfrm>
                  <a:off x="3613150" y="3285067"/>
                  <a:ext cx="440267" cy="3661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ctor recto 58"/>
                <p:cNvCxnSpPr>
                  <a:endCxn id="53" idx="0"/>
                </p:cNvCxnSpPr>
                <p:nvPr/>
              </p:nvCxnSpPr>
              <p:spPr>
                <a:xfrm>
                  <a:off x="4104216" y="2961217"/>
                  <a:ext cx="134452" cy="65831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ector recto 59"/>
                <p:cNvCxnSpPr>
                  <a:stCxn id="47" idx="1"/>
                </p:cNvCxnSpPr>
                <p:nvPr/>
              </p:nvCxnSpPr>
              <p:spPr>
                <a:xfrm flipH="1">
                  <a:off x="3534834" y="2784708"/>
                  <a:ext cx="349537" cy="25270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recto 60"/>
                <p:cNvCxnSpPr>
                  <a:stCxn id="55" idx="1"/>
                </p:cNvCxnSpPr>
                <p:nvPr/>
              </p:nvCxnSpPr>
              <p:spPr>
                <a:xfrm flipH="1" flipV="1">
                  <a:off x="4406902" y="2829984"/>
                  <a:ext cx="683666" cy="4987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ector recto 61"/>
                <p:cNvCxnSpPr/>
                <p:nvPr/>
              </p:nvCxnSpPr>
              <p:spPr>
                <a:xfrm flipH="1" flipV="1">
                  <a:off x="4495802" y="3871384"/>
                  <a:ext cx="510115" cy="52069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ector recto 62"/>
                <p:cNvCxnSpPr>
                  <a:stCxn id="56" idx="1"/>
                </p:cNvCxnSpPr>
                <p:nvPr/>
              </p:nvCxnSpPr>
              <p:spPr>
                <a:xfrm flipH="1" flipV="1">
                  <a:off x="3769787" y="4404785"/>
                  <a:ext cx="1071546" cy="1076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ector recto 63"/>
                <p:cNvCxnSpPr>
                  <a:stCxn id="56" idx="0"/>
                </p:cNvCxnSpPr>
                <p:nvPr/>
              </p:nvCxnSpPr>
              <p:spPr>
                <a:xfrm flipV="1">
                  <a:off x="5108360" y="3488268"/>
                  <a:ext cx="168494" cy="84899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cto 64"/>
                <p:cNvCxnSpPr>
                  <a:endCxn id="46" idx="2"/>
                </p:cNvCxnSpPr>
                <p:nvPr/>
              </p:nvCxnSpPr>
              <p:spPr>
                <a:xfrm flipH="1" flipV="1">
                  <a:off x="3369407" y="3361111"/>
                  <a:ext cx="71020" cy="8957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ector recto 65"/>
                <p:cNvCxnSpPr>
                  <a:endCxn id="54" idx="1"/>
                </p:cNvCxnSpPr>
                <p:nvPr/>
              </p:nvCxnSpPr>
              <p:spPr>
                <a:xfrm flipV="1">
                  <a:off x="2629743" y="4403032"/>
                  <a:ext cx="593331" cy="11203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ector recto 66"/>
                <p:cNvCxnSpPr/>
                <p:nvPr/>
              </p:nvCxnSpPr>
              <p:spPr>
                <a:xfrm flipV="1">
                  <a:off x="2645833" y="3291418"/>
                  <a:ext cx="508000" cy="97366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ector recto 67"/>
                <p:cNvCxnSpPr>
                  <a:stCxn id="51" idx="0"/>
                  <a:endCxn id="55" idx="3"/>
                </p:cNvCxnSpPr>
                <p:nvPr/>
              </p:nvCxnSpPr>
              <p:spPr>
                <a:xfrm flipH="1" flipV="1">
                  <a:off x="5624621" y="3328754"/>
                  <a:ext cx="716002" cy="1326865"/>
                </a:xfrm>
                <a:prstGeom prst="line">
                  <a:avLst/>
                </a:prstGeom>
                <a:ln w="38100" cmpd="sng">
                  <a:solidFill>
                    <a:schemeClr val="accent6"/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ector recto 68"/>
                <p:cNvCxnSpPr/>
                <p:nvPr/>
              </p:nvCxnSpPr>
              <p:spPr>
                <a:xfrm>
                  <a:off x="5359400" y="4555068"/>
                  <a:ext cx="535517" cy="260349"/>
                </a:xfrm>
                <a:prstGeom prst="line">
                  <a:avLst/>
                </a:prstGeom>
                <a:ln w="38100" cmpd="sng"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ector recto 69"/>
                <p:cNvCxnSpPr/>
                <p:nvPr/>
              </p:nvCxnSpPr>
              <p:spPr>
                <a:xfrm flipV="1">
                  <a:off x="5617634" y="2995083"/>
                  <a:ext cx="478366" cy="29421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ector recto 71"/>
                <p:cNvCxnSpPr/>
                <p:nvPr/>
              </p:nvCxnSpPr>
              <p:spPr>
                <a:xfrm>
                  <a:off x="3230034" y="2542119"/>
                  <a:ext cx="717549" cy="135464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72"/>
                <p:cNvCxnSpPr>
                  <a:endCxn id="46" idx="0"/>
                </p:cNvCxnSpPr>
                <p:nvPr/>
              </p:nvCxnSpPr>
              <p:spPr>
                <a:xfrm>
                  <a:off x="3079750" y="2677583"/>
                  <a:ext cx="289657" cy="333189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CuadroTexto 42"/>
              <p:cNvSpPr txBox="1"/>
              <p:nvPr/>
            </p:nvSpPr>
            <p:spPr>
              <a:xfrm>
                <a:off x="3447684" y="2887060"/>
                <a:ext cx="273537" cy="32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C00000"/>
                    </a:solidFill>
                  </a:rPr>
                  <a:t>A</a:t>
                </a:r>
              </a:p>
            </p:txBody>
          </p:sp>
          <p:sp>
            <p:nvSpPr>
              <p:cNvPr id="44" name="CuadroTexto 43"/>
              <p:cNvSpPr txBox="1"/>
              <p:nvPr/>
            </p:nvSpPr>
            <p:spPr>
              <a:xfrm>
                <a:off x="3804577" y="2611205"/>
                <a:ext cx="267754" cy="32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00B050"/>
                    </a:solidFill>
                  </a:rPr>
                  <a:t>B</a:t>
                </a:r>
              </a:p>
            </p:txBody>
          </p:sp>
        </p:grpSp>
        <p:sp>
          <p:nvSpPr>
            <p:cNvPr id="76" name="CuadroTexto 75"/>
            <p:cNvSpPr txBox="1"/>
            <p:nvPr/>
          </p:nvSpPr>
          <p:spPr>
            <a:xfrm>
              <a:off x="4579327" y="3030268"/>
              <a:ext cx="335360" cy="382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1"/>
                  </a:solidFill>
                </a:rPr>
                <a:t>C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875431" y="2731373"/>
              <a:ext cx="359158" cy="382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ED7D31"/>
                  </a:solidFill>
                </a:rPr>
                <a:t>D</a:t>
              </a:r>
            </a:p>
          </p:txBody>
        </p:sp>
      </p:grpSp>
      <p:sp>
        <p:nvSpPr>
          <p:cNvPr id="40" name="Flecha izquierda 39"/>
          <p:cNvSpPr/>
          <p:nvPr/>
        </p:nvSpPr>
        <p:spPr>
          <a:xfrm>
            <a:off x="4980591" y="2847561"/>
            <a:ext cx="1122257" cy="386004"/>
          </a:xfrm>
          <a:prstGeom prst="leftArrow">
            <a:avLst>
              <a:gd name="adj1" fmla="val 236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recto 74"/>
          <p:cNvCxnSpPr>
            <a:endCxn id="56" idx="2"/>
          </p:cNvCxnSpPr>
          <p:nvPr/>
        </p:nvCxnSpPr>
        <p:spPr>
          <a:xfrm flipV="1">
            <a:off x="3858109" y="3534049"/>
            <a:ext cx="36685" cy="3841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7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Optimizing Paths, cont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93376" y="1752413"/>
            <a:ext cx="4461724" cy="5014001"/>
          </a:xfrm>
        </p:spPr>
        <p:txBody>
          <a:bodyPr>
            <a:normAutofit fontScale="92500" lnSpcReduction="10000"/>
          </a:bodyPr>
          <a:lstStyle/>
          <a:p>
            <a:r>
              <a:rPr lang="es-ES" sz="2000" smtClean="0"/>
              <a:t>What </a:t>
            </a:r>
            <a:r>
              <a:rPr lang="es-ES" sz="2000" err="1" smtClean="0"/>
              <a:t>we</a:t>
            </a:r>
            <a:r>
              <a:rPr lang="es-ES" sz="2000" smtClean="0"/>
              <a:t> </a:t>
            </a:r>
            <a:r>
              <a:rPr lang="es-ES_tradnl" sz="2000" err="1" smtClean="0"/>
              <a:t>want</a:t>
            </a:r>
            <a:r>
              <a:rPr lang="es-ES" sz="2000" smtClean="0"/>
              <a:t> to </a:t>
            </a:r>
            <a:r>
              <a:rPr lang="es-ES" sz="2000" err="1" smtClean="0"/>
              <a:t>predict</a:t>
            </a:r>
            <a:endParaRPr lang="es-ES" sz="2000" smtClean="0"/>
          </a:p>
          <a:p>
            <a:pPr lvl="1"/>
            <a:r>
              <a:rPr lang="es-ES" sz="1600" err="1" smtClean="0"/>
              <a:t>For</a:t>
            </a:r>
            <a:r>
              <a:rPr lang="es-ES" sz="1600" smtClean="0"/>
              <a:t> a </a:t>
            </a:r>
            <a:r>
              <a:rPr lang="es-ES" sz="1600" err="1" smtClean="0"/>
              <a:t>given</a:t>
            </a:r>
            <a:r>
              <a:rPr lang="es-ES" sz="1600" smtClean="0"/>
              <a:t> </a:t>
            </a:r>
            <a:r>
              <a:rPr lang="es-ES" sz="1600" err="1" smtClean="0"/>
              <a:t>traffic</a:t>
            </a:r>
            <a:r>
              <a:rPr lang="es-ES" sz="1600" smtClean="0"/>
              <a:t> </a:t>
            </a:r>
            <a:r>
              <a:rPr lang="es-ES" sz="1600" err="1" smtClean="0"/>
              <a:t>matrix</a:t>
            </a:r>
            <a:r>
              <a:rPr lang="es-ES" sz="1600" smtClean="0"/>
              <a:t>, </a:t>
            </a:r>
            <a:r>
              <a:rPr lang="es-ES" sz="1600" err="1" smtClean="0"/>
              <a:t>predict</a:t>
            </a:r>
            <a:r>
              <a:rPr lang="es-ES" sz="1600" smtClean="0"/>
              <a:t> </a:t>
            </a:r>
            <a:r>
              <a:rPr lang="es-ES" sz="1600" err="1" smtClean="0"/>
              <a:t>the</a:t>
            </a:r>
            <a:r>
              <a:rPr lang="es-ES" sz="1600" smtClean="0"/>
              <a:t> </a:t>
            </a:r>
            <a:r>
              <a:rPr lang="es-ES" sz="1600" err="1" smtClean="0"/>
              <a:t>ingress</a:t>
            </a:r>
            <a:r>
              <a:rPr lang="es-ES" sz="1600" smtClean="0"/>
              <a:t>/</a:t>
            </a:r>
            <a:r>
              <a:rPr lang="es-ES" sz="1600" err="1" smtClean="0"/>
              <a:t>egress</a:t>
            </a:r>
            <a:r>
              <a:rPr lang="es-ES" sz="1600" smtClean="0"/>
              <a:t> link </a:t>
            </a:r>
            <a:r>
              <a:rPr lang="es-ES" sz="1600" err="1" smtClean="0"/>
              <a:t>configuration</a:t>
            </a:r>
            <a:r>
              <a:rPr lang="es-ES" sz="1600" smtClean="0"/>
              <a:t> </a:t>
            </a:r>
            <a:r>
              <a:rPr lang="es-ES" sz="1600" err="1" smtClean="0"/>
              <a:t>that</a:t>
            </a:r>
            <a:r>
              <a:rPr lang="es-ES" sz="1600" smtClean="0"/>
              <a:t> </a:t>
            </a:r>
            <a:r>
              <a:rPr lang="es-ES" sz="1600" err="1" smtClean="0">
                <a:solidFill>
                  <a:srgbClr val="FF0000"/>
                </a:solidFill>
              </a:rPr>
              <a:t>minimizes</a:t>
            </a:r>
            <a:r>
              <a:rPr lang="es-ES" sz="1600" smtClean="0">
                <a:solidFill>
                  <a:srgbClr val="FF0000"/>
                </a:solidFill>
              </a:rPr>
              <a:t> </a:t>
            </a:r>
            <a:r>
              <a:rPr lang="es-ES" sz="1600" err="1" smtClean="0"/>
              <a:t>delay</a:t>
            </a:r>
            <a:r>
              <a:rPr lang="es-ES" sz="1600" smtClean="0"/>
              <a:t> </a:t>
            </a:r>
            <a:r>
              <a:rPr lang="es-ES" sz="1600" err="1" smtClean="0"/>
              <a:t>between</a:t>
            </a:r>
            <a:r>
              <a:rPr lang="es-ES" sz="1600" smtClean="0"/>
              <a:t> </a:t>
            </a:r>
            <a:r>
              <a:rPr lang="es-ES" sz="1600" err="1" smtClean="0"/>
              <a:t>ingress</a:t>
            </a:r>
            <a:r>
              <a:rPr lang="es-ES" sz="1600" smtClean="0"/>
              <a:t> and </a:t>
            </a:r>
            <a:r>
              <a:rPr lang="es-ES" sz="1600" err="1" smtClean="0"/>
              <a:t>egress</a:t>
            </a:r>
            <a:endParaRPr lang="es-ES" sz="1600" smtClean="0"/>
          </a:p>
          <a:p>
            <a:pPr lvl="1"/>
            <a:endParaRPr lang="es-ES" sz="2000" smtClean="0"/>
          </a:p>
          <a:p>
            <a:r>
              <a:rPr lang="es-ES" sz="2000" smtClean="0"/>
              <a:t>Training Set</a:t>
            </a:r>
          </a:p>
          <a:p>
            <a:pPr lvl="1"/>
            <a:r>
              <a:rPr lang="es-ES" sz="1600" smtClean="0"/>
              <a:t>{(x</a:t>
            </a:r>
            <a:r>
              <a:rPr lang="es-ES" sz="1600" baseline="30000" smtClean="0"/>
              <a:t>(i)</a:t>
            </a:r>
            <a:r>
              <a:rPr lang="es-ES" sz="1600" smtClean="0"/>
              <a:t>,y</a:t>
            </a:r>
            <a:r>
              <a:rPr lang="es-ES" sz="1600" baseline="30000" smtClean="0"/>
              <a:t>(i)</a:t>
            </a:r>
            <a:r>
              <a:rPr lang="es-ES" sz="1600" smtClean="0"/>
              <a:t>)}, i = 1,</a:t>
            </a:r>
            <a:r>
              <a:rPr lang="mr-IN" sz="1600" smtClean="0"/>
              <a:t>…</a:t>
            </a:r>
            <a:r>
              <a:rPr lang="en-US" sz="1600" smtClean="0"/>
              <a:t>,N</a:t>
            </a:r>
            <a:endParaRPr lang="es-ES" sz="1600" smtClean="0"/>
          </a:p>
          <a:p>
            <a:pPr lvl="1"/>
            <a:r>
              <a:rPr lang="es-ES" sz="1600" smtClean="0"/>
              <a:t>x</a:t>
            </a:r>
            <a:r>
              <a:rPr lang="es-ES" sz="1600" baseline="30000" smtClean="0"/>
              <a:t>(i)</a:t>
            </a:r>
            <a:r>
              <a:rPr lang="es-ES" sz="1600" smtClean="0"/>
              <a:t> = (</a:t>
            </a:r>
            <a:r>
              <a:rPr lang="es-ES" sz="1600" err="1" smtClean="0"/>
              <a:t>src</a:t>
            </a:r>
            <a:r>
              <a:rPr lang="es-ES" sz="1600" baseline="30000" smtClean="0"/>
              <a:t>(i)</a:t>
            </a:r>
            <a:r>
              <a:rPr lang="es-ES" sz="1600" smtClean="0"/>
              <a:t>, </a:t>
            </a:r>
            <a:r>
              <a:rPr lang="es-ES" sz="1600" err="1" smtClean="0"/>
              <a:t>dst</a:t>
            </a:r>
            <a:r>
              <a:rPr lang="es-ES" sz="1600" baseline="30000" smtClean="0"/>
              <a:t>(i)</a:t>
            </a:r>
            <a:r>
              <a:rPr lang="es-ES" sz="1600" smtClean="0"/>
              <a:t>, </a:t>
            </a:r>
            <a:r>
              <a:rPr lang="es-ES" sz="1600" err="1" smtClean="0"/>
              <a:t>bandwitdth</a:t>
            </a:r>
            <a:r>
              <a:rPr lang="es-ES" sz="1600" baseline="30000" smtClean="0"/>
              <a:t>(i)</a:t>
            </a:r>
            <a:r>
              <a:rPr lang="es-ES" sz="1600" smtClean="0"/>
              <a:t>)</a:t>
            </a:r>
          </a:p>
          <a:p>
            <a:pPr lvl="1"/>
            <a:r>
              <a:rPr lang="es-ES" sz="1600" smtClean="0"/>
              <a:t>y</a:t>
            </a:r>
            <a:r>
              <a:rPr lang="es-ES" sz="1600" baseline="30000" smtClean="0"/>
              <a:t>(i)</a:t>
            </a:r>
            <a:r>
              <a:rPr lang="es-ES" sz="1600" smtClean="0"/>
              <a:t> = </a:t>
            </a:r>
            <a:r>
              <a:rPr lang="es-ES" sz="1600" err="1" smtClean="0"/>
              <a:t>delay</a:t>
            </a:r>
            <a:r>
              <a:rPr lang="es-ES" sz="1600" baseline="30000" smtClean="0"/>
              <a:t>(i)</a:t>
            </a:r>
            <a:endParaRPr lang="es-ES" sz="1600" smtClean="0"/>
          </a:p>
          <a:p>
            <a:pPr lvl="1"/>
            <a:r>
              <a:rPr lang="es-ES" sz="1600" err="1" smtClean="0"/>
              <a:t>Loss</a:t>
            </a:r>
            <a:r>
              <a:rPr lang="es-ES" sz="1600" smtClean="0"/>
              <a:t> </a:t>
            </a:r>
            <a:r>
              <a:rPr lang="es-ES" sz="1600" err="1" smtClean="0"/>
              <a:t>function</a:t>
            </a:r>
            <a:r>
              <a:rPr lang="es-ES" sz="1600" smtClean="0"/>
              <a:t>:  sum of </a:t>
            </a:r>
            <a:r>
              <a:rPr lang="es-ES" sz="1600" err="1" smtClean="0"/>
              <a:t>delays</a:t>
            </a:r>
            <a:r>
              <a:rPr lang="es-ES" sz="1600" smtClean="0"/>
              <a:t> (</a:t>
            </a:r>
            <a:r>
              <a:rPr lang="es-ES" sz="1600" err="1" smtClean="0"/>
              <a:t>minimize</a:t>
            </a:r>
            <a:r>
              <a:rPr lang="es-ES" sz="1600" smtClean="0"/>
              <a:t> </a:t>
            </a:r>
            <a:r>
              <a:rPr lang="es-ES" sz="1600" err="1" smtClean="0"/>
              <a:t>this</a:t>
            </a:r>
            <a:r>
              <a:rPr lang="es-ES" sz="1600" smtClean="0"/>
              <a:t>)</a:t>
            </a:r>
          </a:p>
          <a:p>
            <a:pPr lvl="1"/>
            <a:r>
              <a:rPr lang="es-ES" sz="1600" err="1" smtClean="0"/>
              <a:t>Learn</a:t>
            </a:r>
            <a:r>
              <a:rPr lang="es-ES" sz="1600" smtClean="0"/>
              <a:t> </a:t>
            </a:r>
            <a:r>
              <a:rPr lang="es-ES" sz="1600" i="1" smtClean="0">
                <a:solidFill>
                  <a:srgbClr val="FF0000"/>
                </a:solidFill>
              </a:rPr>
              <a:t>f</a:t>
            </a:r>
            <a:r>
              <a:rPr lang="es-ES" sz="1600" smtClean="0">
                <a:solidFill>
                  <a:srgbClr val="FF0000"/>
                </a:solidFill>
              </a:rPr>
              <a:t>: </a:t>
            </a:r>
            <a:r>
              <a:rPr lang="es-ES" sz="1600" smtClean="0"/>
              <a:t>X </a:t>
            </a:r>
            <a:r>
              <a:rPr lang="es-ES" sz="1600" smtClean="0">
                <a:sym typeface="Wingdings"/>
              </a:rPr>
              <a:t> Y </a:t>
            </a:r>
          </a:p>
          <a:p>
            <a:pPr lvl="1"/>
            <a:r>
              <a:rPr lang="es-ES" sz="1600" smtClean="0"/>
              <a:t>y</a:t>
            </a:r>
            <a:r>
              <a:rPr lang="es-ES" sz="1600" baseline="30000" smtClean="0"/>
              <a:t>(i)</a:t>
            </a:r>
            <a:r>
              <a:rPr lang="es-ES" sz="1600" smtClean="0"/>
              <a:t> = </a:t>
            </a:r>
            <a:r>
              <a:rPr lang="es-ES" sz="1600" i="1" smtClean="0">
                <a:solidFill>
                  <a:srgbClr val="FF0000"/>
                </a:solidFill>
              </a:rPr>
              <a:t>f</a:t>
            </a:r>
            <a:r>
              <a:rPr lang="es-ES" sz="1600" smtClean="0"/>
              <a:t>(x</a:t>
            </a:r>
            <a:r>
              <a:rPr lang="es-ES" sz="1600" baseline="30000" smtClean="0"/>
              <a:t>(i)</a:t>
            </a:r>
            <a:r>
              <a:rPr lang="es-ES" sz="1600" smtClean="0"/>
              <a:t>)</a:t>
            </a:r>
          </a:p>
          <a:p>
            <a:pPr lvl="1"/>
            <a:r>
              <a:rPr lang="es-ES" sz="1600" err="1" smtClean="0"/>
              <a:t>For</a:t>
            </a:r>
            <a:r>
              <a:rPr lang="es-ES" sz="1600" smtClean="0"/>
              <a:t> a new </a:t>
            </a:r>
            <a:r>
              <a:rPr lang="es-ES" sz="1600" b="1" smtClean="0"/>
              <a:t>x </a:t>
            </a:r>
            <a:r>
              <a:rPr lang="es-ES" sz="1600" err="1" smtClean="0"/>
              <a:t>predict</a:t>
            </a:r>
            <a:r>
              <a:rPr lang="es-ES" sz="1600" smtClean="0"/>
              <a:t> </a:t>
            </a:r>
            <a:r>
              <a:rPr lang="es-ES" sz="1600" b="1" smtClean="0"/>
              <a:t>y</a:t>
            </a:r>
          </a:p>
          <a:p>
            <a:pPr lvl="1"/>
            <a:endParaRPr lang="es-ES" sz="1600" smtClean="0"/>
          </a:p>
          <a:p>
            <a:r>
              <a:rPr lang="es-ES" sz="2000" err="1" smtClean="0"/>
              <a:t>Models</a:t>
            </a:r>
            <a:endParaRPr lang="es-ES" sz="2000" smtClean="0"/>
          </a:p>
          <a:p>
            <a:pPr lvl="1"/>
            <a:r>
              <a:rPr lang="es-ES" sz="1600" smtClean="0"/>
              <a:t>Neural Network</a:t>
            </a:r>
          </a:p>
          <a:p>
            <a:pPr lvl="1"/>
            <a:r>
              <a:rPr lang="es-ES" sz="1600" smtClean="0"/>
              <a:t>SVM</a:t>
            </a:r>
          </a:p>
          <a:p>
            <a:pPr lvl="1"/>
            <a:r>
              <a:rPr lang="es-ES" sz="1600" err="1" smtClean="0"/>
              <a:t>Polynomial</a:t>
            </a:r>
            <a:r>
              <a:rPr lang="es-ES" sz="1600" smtClean="0"/>
              <a:t> </a:t>
            </a:r>
            <a:r>
              <a:rPr lang="es-ES" sz="1600" err="1" smtClean="0"/>
              <a:t>Regession</a:t>
            </a:r>
            <a:endParaRPr lang="es-ES" sz="160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46</a:t>
            </a:fld>
            <a:endParaRPr lang="es-ES"/>
          </a:p>
        </p:txBody>
      </p:sp>
      <p:grpSp>
        <p:nvGrpSpPr>
          <p:cNvPr id="47" name="Group 46"/>
          <p:cNvGrpSpPr/>
          <p:nvPr/>
        </p:nvGrpSpPr>
        <p:grpSpPr>
          <a:xfrm>
            <a:off x="397681" y="2241648"/>
            <a:ext cx="4119612" cy="4035531"/>
            <a:chOff x="397681" y="1965220"/>
            <a:chExt cx="4119612" cy="4035531"/>
          </a:xfrm>
        </p:grpSpPr>
        <p:grpSp>
          <p:nvGrpSpPr>
            <p:cNvPr id="5" name="Grupo 33"/>
            <p:cNvGrpSpPr/>
            <p:nvPr/>
          </p:nvGrpSpPr>
          <p:grpSpPr>
            <a:xfrm>
              <a:off x="397681" y="1975666"/>
              <a:ext cx="3624519" cy="4025085"/>
              <a:chOff x="1857022" y="1408752"/>
              <a:chExt cx="4842229" cy="4770516"/>
            </a:xfrm>
          </p:grpSpPr>
          <p:grpSp>
            <p:nvGrpSpPr>
              <p:cNvPr id="6" name="Agrupar 57"/>
              <p:cNvGrpSpPr/>
              <p:nvPr/>
            </p:nvGrpSpPr>
            <p:grpSpPr>
              <a:xfrm>
                <a:off x="2369517" y="3153834"/>
                <a:ext cx="4329734" cy="3025434"/>
                <a:chOff x="1628683" y="2005596"/>
                <a:chExt cx="5493932" cy="4025505"/>
              </a:xfrm>
            </p:grpSpPr>
            <p:sp>
              <p:nvSpPr>
                <p:cNvPr id="8" name="Oval 11"/>
                <p:cNvSpPr/>
                <p:nvPr/>
              </p:nvSpPr>
              <p:spPr>
                <a:xfrm>
                  <a:off x="1944642" y="2127689"/>
                  <a:ext cx="5035137" cy="344969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9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2380" y="301077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4371" y="260953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Imagen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36135" y="2005596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8683" y="4101141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1419" y="526310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4" name="Imagen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7872" y="465561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7113" y="2419795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6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1641" y="361952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23074" y="422786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0568" y="3153584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1333" y="4337263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0" name="Conector recto 19"/>
                <p:cNvCxnSpPr/>
                <p:nvPr/>
              </p:nvCxnSpPr>
              <p:spPr>
                <a:xfrm flipV="1">
                  <a:off x="3693583" y="3915833"/>
                  <a:ext cx="349250" cy="3704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 recto 20"/>
                <p:cNvCxnSpPr/>
                <p:nvPr/>
              </p:nvCxnSpPr>
              <p:spPr>
                <a:xfrm>
                  <a:off x="3613150" y="3285067"/>
                  <a:ext cx="440267" cy="3661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recto 21"/>
                <p:cNvCxnSpPr>
                  <a:endCxn id="16" idx="0"/>
                </p:cNvCxnSpPr>
                <p:nvPr/>
              </p:nvCxnSpPr>
              <p:spPr>
                <a:xfrm>
                  <a:off x="4104216" y="2961217"/>
                  <a:ext cx="134452" cy="65831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recto 22"/>
                <p:cNvCxnSpPr>
                  <a:stCxn id="10" idx="1"/>
                </p:cNvCxnSpPr>
                <p:nvPr/>
              </p:nvCxnSpPr>
              <p:spPr>
                <a:xfrm flipH="1">
                  <a:off x="3534834" y="2784708"/>
                  <a:ext cx="349537" cy="25270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recto 23"/>
                <p:cNvCxnSpPr>
                  <a:stCxn id="18" idx="1"/>
                </p:cNvCxnSpPr>
                <p:nvPr/>
              </p:nvCxnSpPr>
              <p:spPr>
                <a:xfrm flipH="1" flipV="1">
                  <a:off x="4406902" y="2829984"/>
                  <a:ext cx="683666" cy="4987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24"/>
                <p:cNvCxnSpPr/>
                <p:nvPr/>
              </p:nvCxnSpPr>
              <p:spPr>
                <a:xfrm flipH="1" flipV="1">
                  <a:off x="4495802" y="3871384"/>
                  <a:ext cx="510115" cy="52069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/>
                <p:cNvCxnSpPr>
                  <a:stCxn id="19" idx="1"/>
                </p:cNvCxnSpPr>
                <p:nvPr/>
              </p:nvCxnSpPr>
              <p:spPr>
                <a:xfrm flipH="1" flipV="1">
                  <a:off x="3769787" y="4404785"/>
                  <a:ext cx="1071546" cy="1076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/>
                <p:cNvCxnSpPr>
                  <a:stCxn id="19" idx="0"/>
                </p:cNvCxnSpPr>
                <p:nvPr/>
              </p:nvCxnSpPr>
              <p:spPr>
                <a:xfrm flipV="1">
                  <a:off x="5108360" y="3488268"/>
                  <a:ext cx="168494" cy="84899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ector recto 27"/>
                <p:cNvCxnSpPr>
                  <a:endCxn id="9" idx="2"/>
                </p:cNvCxnSpPr>
                <p:nvPr/>
              </p:nvCxnSpPr>
              <p:spPr>
                <a:xfrm flipH="1" flipV="1">
                  <a:off x="3369407" y="3361111"/>
                  <a:ext cx="71020" cy="8957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28"/>
                <p:cNvCxnSpPr>
                  <a:endCxn id="17" idx="1"/>
                </p:cNvCxnSpPr>
                <p:nvPr/>
              </p:nvCxnSpPr>
              <p:spPr>
                <a:xfrm flipV="1">
                  <a:off x="2629743" y="4403032"/>
                  <a:ext cx="593331" cy="11203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recto 29"/>
                <p:cNvCxnSpPr/>
                <p:nvPr/>
              </p:nvCxnSpPr>
              <p:spPr>
                <a:xfrm flipV="1">
                  <a:off x="2645833" y="3291418"/>
                  <a:ext cx="508000" cy="97366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recto 30"/>
                <p:cNvCxnSpPr/>
                <p:nvPr/>
              </p:nvCxnSpPr>
              <p:spPr>
                <a:xfrm flipV="1">
                  <a:off x="4730750" y="4660902"/>
                  <a:ext cx="279400" cy="66251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recto 31"/>
                <p:cNvCxnSpPr/>
                <p:nvPr/>
              </p:nvCxnSpPr>
              <p:spPr>
                <a:xfrm>
                  <a:off x="5359400" y="4555068"/>
                  <a:ext cx="535517" cy="26034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cto 32"/>
                <p:cNvCxnSpPr/>
                <p:nvPr/>
              </p:nvCxnSpPr>
              <p:spPr>
                <a:xfrm flipV="1">
                  <a:off x="5617634" y="2995083"/>
                  <a:ext cx="478366" cy="29421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cto 33"/>
                <p:cNvCxnSpPr/>
                <p:nvPr/>
              </p:nvCxnSpPr>
              <p:spPr>
                <a:xfrm flipV="1">
                  <a:off x="5291667" y="3111500"/>
                  <a:ext cx="920750" cy="12382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34"/>
                <p:cNvCxnSpPr/>
                <p:nvPr/>
              </p:nvCxnSpPr>
              <p:spPr>
                <a:xfrm>
                  <a:off x="3230034" y="2542119"/>
                  <a:ext cx="717549" cy="13546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recto 35"/>
                <p:cNvCxnSpPr>
                  <a:endCxn id="9" idx="0"/>
                </p:cNvCxnSpPr>
                <p:nvPr/>
              </p:nvCxnSpPr>
              <p:spPr>
                <a:xfrm>
                  <a:off x="3079750" y="2677583"/>
                  <a:ext cx="289657" cy="33318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Proceso alternativo 6"/>
              <p:cNvSpPr/>
              <p:nvPr/>
            </p:nvSpPr>
            <p:spPr>
              <a:xfrm>
                <a:off x="1857022" y="1408752"/>
                <a:ext cx="2782079" cy="1074850"/>
              </a:xfrm>
              <a:prstGeom prst="flowChartAlternateProcess">
                <a:avLst/>
              </a:prstGeom>
              <a:solidFill>
                <a:srgbClr val="23343A"/>
              </a:solidFill>
              <a:ln w="38100" cap="flat" cmpd="sng" algn="ctr">
                <a:noFill/>
                <a:prstDash val="solid"/>
              </a:ln>
              <a:effectLst/>
            </p:spPr>
            <p:txBody>
              <a:bodyPr vert="horz" lIns="91440" tIns="91440" rIns="91440" bIns="91440" rtlCol="0" anchor="ctr"/>
              <a:lstStyle/>
              <a:p>
                <a:pPr algn="ctr" defTabSz="914400">
                  <a:lnSpc>
                    <a:spcPts val="1720"/>
                  </a:lnSpc>
                  <a:buClr>
                    <a:srgbClr val="FFFFFF"/>
                  </a:buClr>
                </a:pPr>
                <a:r>
                  <a:rPr lang="es-ES" sz="2000" b="1" kern="0">
                    <a:solidFill>
                      <a:schemeClr val="bg1"/>
                    </a:solidFill>
                    <a:latin typeface="Calibri"/>
                    <a:cs typeface="Arial Unicode MS" pitchFamily="34" charset="-128"/>
                  </a:rPr>
                  <a:t>SDN </a:t>
                </a:r>
                <a:r>
                  <a:rPr lang="es-ES" sz="2000" b="1" kern="0" err="1">
                    <a:solidFill>
                      <a:schemeClr val="bg1"/>
                    </a:solidFill>
                    <a:latin typeface="Calibri"/>
                    <a:cs typeface="Arial Unicode MS" pitchFamily="34" charset="-128"/>
                  </a:rPr>
                  <a:t>Controller</a:t>
                </a:r>
                <a:endParaRPr lang="es-ES" sz="2000" b="1" kern="0">
                  <a:solidFill>
                    <a:schemeClr val="bg1"/>
                  </a:solidFill>
                  <a:latin typeface="Calibri"/>
                  <a:cs typeface="Arial Unicode MS" pitchFamily="34" charset="-128"/>
                </a:endParaRPr>
              </a:p>
            </p:txBody>
          </p:sp>
        </p:grpSp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2174" y="1965220"/>
              <a:ext cx="797839" cy="1047323"/>
            </a:xfrm>
            <a:prstGeom prst="rect">
              <a:avLst/>
            </a:prstGeom>
          </p:spPr>
        </p:pic>
        <p:sp>
          <p:nvSpPr>
            <p:cNvPr id="38" name="Forma libre 37"/>
            <p:cNvSpPr/>
            <p:nvPr/>
          </p:nvSpPr>
          <p:spPr>
            <a:xfrm>
              <a:off x="793190" y="3590138"/>
              <a:ext cx="3273675" cy="1910613"/>
            </a:xfrm>
            <a:custGeom>
              <a:avLst/>
              <a:gdLst>
                <a:gd name="connsiteX0" fmla="*/ 0 w 4116716"/>
                <a:gd name="connsiteY0" fmla="*/ 0 h 2131491"/>
                <a:gd name="connsiteX1" fmla="*/ 832102 w 4116716"/>
                <a:gd name="connsiteY1" fmla="*/ 116794 h 2131491"/>
                <a:gd name="connsiteX2" fmla="*/ 1284649 w 4116716"/>
                <a:gd name="connsiteY2" fmla="*/ 700764 h 2131491"/>
                <a:gd name="connsiteX3" fmla="*/ 1956170 w 4116716"/>
                <a:gd name="connsiteY3" fmla="*/ 1124142 h 2131491"/>
                <a:gd name="connsiteX4" fmla="*/ 2525503 w 4116716"/>
                <a:gd name="connsiteY4" fmla="*/ 1635116 h 2131491"/>
                <a:gd name="connsiteX5" fmla="*/ 4116716 w 4116716"/>
                <a:gd name="connsiteY5" fmla="*/ 2131491 h 213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6716" h="2131491">
                  <a:moveTo>
                    <a:pt x="0" y="0"/>
                  </a:moveTo>
                  <a:cubicBezTo>
                    <a:pt x="308997" y="0"/>
                    <a:pt x="617994" y="0"/>
                    <a:pt x="832102" y="116794"/>
                  </a:cubicBezTo>
                  <a:cubicBezTo>
                    <a:pt x="1046210" y="233588"/>
                    <a:pt x="1097304" y="532873"/>
                    <a:pt x="1284649" y="700764"/>
                  </a:cubicBezTo>
                  <a:cubicBezTo>
                    <a:pt x="1471994" y="868655"/>
                    <a:pt x="1749361" y="968417"/>
                    <a:pt x="1956170" y="1124142"/>
                  </a:cubicBezTo>
                  <a:cubicBezTo>
                    <a:pt x="2162979" y="1279867"/>
                    <a:pt x="2165412" y="1467225"/>
                    <a:pt x="2525503" y="1635116"/>
                  </a:cubicBezTo>
                  <a:cubicBezTo>
                    <a:pt x="2885594" y="1803007"/>
                    <a:pt x="3501155" y="1967249"/>
                    <a:pt x="4116716" y="2131491"/>
                  </a:cubicBezTo>
                </a:path>
              </a:pathLst>
            </a:custGeom>
            <a:noFill/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Forma libre 38"/>
            <p:cNvSpPr/>
            <p:nvPr/>
          </p:nvSpPr>
          <p:spPr>
            <a:xfrm>
              <a:off x="549405" y="3550879"/>
              <a:ext cx="3482632" cy="1661971"/>
            </a:xfrm>
            <a:custGeom>
              <a:avLst/>
              <a:gdLst>
                <a:gd name="connsiteX0" fmla="*/ 0 w 4379485"/>
                <a:gd name="connsiteY0" fmla="*/ 1854105 h 1854105"/>
                <a:gd name="connsiteX1" fmla="*/ 1386837 w 4379485"/>
                <a:gd name="connsiteY1" fmla="*/ 1605918 h 1854105"/>
                <a:gd name="connsiteX2" fmla="*/ 2145948 w 4379485"/>
                <a:gd name="connsiteY2" fmla="*/ 1138742 h 1854105"/>
                <a:gd name="connsiteX3" fmla="*/ 2817469 w 4379485"/>
                <a:gd name="connsiteY3" fmla="*/ 1635116 h 1854105"/>
                <a:gd name="connsiteX4" fmla="*/ 4379485 w 4379485"/>
                <a:gd name="connsiteY4" fmla="*/ 0 h 185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485" h="1854105">
                  <a:moveTo>
                    <a:pt x="0" y="1854105"/>
                  </a:moveTo>
                  <a:cubicBezTo>
                    <a:pt x="514589" y="1789625"/>
                    <a:pt x="1029179" y="1725145"/>
                    <a:pt x="1386837" y="1605918"/>
                  </a:cubicBezTo>
                  <a:cubicBezTo>
                    <a:pt x="1744495" y="1486691"/>
                    <a:pt x="1907509" y="1133876"/>
                    <a:pt x="2145948" y="1138742"/>
                  </a:cubicBezTo>
                  <a:cubicBezTo>
                    <a:pt x="2384387" y="1143608"/>
                    <a:pt x="2445213" y="1824906"/>
                    <a:pt x="2817469" y="1635116"/>
                  </a:cubicBezTo>
                  <a:cubicBezTo>
                    <a:pt x="3189725" y="1445326"/>
                    <a:pt x="4379485" y="0"/>
                    <a:pt x="4379485" y="0"/>
                  </a:cubicBezTo>
                </a:path>
              </a:pathLst>
            </a:cu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Flecha derecha 40"/>
            <p:cNvSpPr/>
            <p:nvPr/>
          </p:nvSpPr>
          <p:spPr>
            <a:xfrm rot="16200000">
              <a:off x="3271645" y="3165488"/>
              <a:ext cx="824159" cy="27924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Flecha derecha 41"/>
            <p:cNvSpPr/>
            <p:nvPr/>
          </p:nvSpPr>
          <p:spPr>
            <a:xfrm rot="10800000">
              <a:off x="2478348" y="2290989"/>
              <a:ext cx="824159" cy="27924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Flecha derecha 42"/>
            <p:cNvSpPr/>
            <p:nvPr/>
          </p:nvSpPr>
          <p:spPr>
            <a:xfrm rot="5400000">
              <a:off x="1118378" y="3083683"/>
              <a:ext cx="678563" cy="27924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3854845" y="3127236"/>
              <a:ext cx="662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/>
                <a:t>Train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2629229" y="2577021"/>
              <a:ext cx="792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err="1"/>
                <a:t>Model</a:t>
              </a:r>
              <a:endParaRPr lang="es-ES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1628778" y="2999658"/>
              <a:ext cx="103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err="1"/>
                <a:t>Optimize</a:t>
              </a:r>
              <a:endParaRPr lang="es-E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-16539" y="65389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smtClean="0">
                <a:hlinkClick r:id="rId5"/>
              </a:rPr>
              <a:t>http://knowledgedefinednetworking.org/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997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3000"/>
            <a:ext cx="8521700" cy="5662812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Lots of Network Data </a:t>
            </a:r>
          </a:p>
          <a:p>
            <a:pPr lvl="1"/>
            <a:r>
              <a:rPr lang="en-US" sz="1600" dirty="0" smtClean="0"/>
              <a:t>Standardized and labeled datasets still scarce</a:t>
            </a:r>
          </a:p>
          <a:p>
            <a:pPr lvl="1"/>
            <a:r>
              <a:rPr lang="en-US" sz="1600" dirty="0" smtClean="0"/>
              <a:t>However, most network data sources (e.g., netflow) not designed for ML</a:t>
            </a:r>
          </a:p>
          <a:p>
            <a:pPr lvl="1"/>
            <a:r>
              <a:rPr lang="en-US" sz="1600" dirty="0" smtClean="0"/>
              <a:t>Arbitrary </a:t>
            </a:r>
            <a:r>
              <a:rPr lang="en-US" sz="1600" dirty="0"/>
              <a:t>data </a:t>
            </a:r>
            <a:r>
              <a:rPr lang="en-US" sz="1600" dirty="0" smtClean="0"/>
              <a:t>might be over-valued</a:t>
            </a:r>
          </a:p>
          <a:p>
            <a:pPr lvl="1"/>
            <a:endParaRPr lang="en-US" sz="1600" dirty="0" smtClean="0"/>
          </a:p>
          <a:p>
            <a:pPr lvl="1"/>
            <a:endParaRPr lang="en-US" sz="1200" dirty="0" smtClean="0"/>
          </a:p>
          <a:p>
            <a:r>
              <a:rPr lang="en-US" sz="2000" dirty="0"/>
              <a:t>Lots of open source ML frameworks, </a:t>
            </a:r>
            <a:r>
              <a:rPr lang="en-US" sz="2000" dirty="0" smtClean="0"/>
              <a:t>Cloud APIs, Examples,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r>
              <a:rPr lang="en-US" sz="1600" dirty="0" smtClean="0"/>
              <a:t>Google      --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2"/>
              </a:rPr>
              <a:t>tensorflow.org</a:t>
            </a:r>
            <a:r>
              <a:rPr lang="en-US" sz="1600" dirty="0" smtClean="0"/>
              <a:t>)</a:t>
            </a:r>
            <a:endParaRPr lang="en-US" sz="1600" dirty="0"/>
          </a:p>
          <a:p>
            <a:pPr lvl="1"/>
            <a:r>
              <a:rPr lang="en-US" sz="1600" dirty="0" smtClean="0"/>
              <a:t>Facebook  -- Torch            (</a:t>
            </a:r>
            <a:r>
              <a:rPr lang="en-US" sz="1600" dirty="0">
                <a:hlinkClick r:id="rId3" action="ppaction://hlinkfile"/>
              </a:rPr>
              <a:t>torch.ch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Microsoft  -- CNTK            (</a:t>
            </a:r>
            <a:r>
              <a:rPr lang="en-US" sz="1600" dirty="0" smtClean="0">
                <a:hlinkClick r:id="rId4"/>
              </a:rPr>
              <a:t>https://github.com/Microsoft/CNTK)</a:t>
            </a:r>
            <a:endParaRPr lang="en-US" sz="1600" dirty="0" smtClean="0"/>
          </a:p>
          <a:p>
            <a:pPr lvl="1"/>
            <a:r>
              <a:rPr lang="en-US" sz="1600" dirty="0" smtClean="0"/>
              <a:t>Amazon     -- MXNET        (</a:t>
            </a:r>
            <a:r>
              <a:rPr lang="en-US" sz="1600" dirty="0" smtClean="0">
                <a:hlinkClick r:id="rId5"/>
              </a:rPr>
              <a:t>https://aws.amazon.com/mxnet)</a:t>
            </a:r>
            <a:endParaRPr lang="en-US" sz="1600" dirty="0" smtClean="0"/>
          </a:p>
          <a:p>
            <a:pPr lvl="1"/>
            <a:r>
              <a:rPr lang="en-US" sz="1600" dirty="0" smtClean="0"/>
              <a:t>DeepMind </a:t>
            </a:r>
            <a:r>
              <a:rPr lang="mr-IN" sz="1600" dirty="0" smtClean="0"/>
              <a:t>–</a:t>
            </a:r>
            <a:r>
              <a:rPr lang="en-US" sz="1600" dirty="0" smtClean="0"/>
              <a:t> Sonnet         (</a:t>
            </a:r>
            <a:r>
              <a:rPr lang="en-US" sz="1600" dirty="0" smtClean="0">
                <a:hlinkClick r:id="rId6"/>
              </a:rPr>
              <a:t>https://github.com/deepmind/sonnet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Other popular frameworks</a:t>
            </a:r>
          </a:p>
          <a:p>
            <a:pPr lvl="2"/>
            <a:r>
              <a:rPr lang="en-US" sz="1300" dirty="0" err="1" smtClean="0"/>
              <a:t>Keras</a:t>
            </a:r>
            <a:r>
              <a:rPr lang="en-US" sz="1300" dirty="0" smtClean="0"/>
              <a:t>     (</a:t>
            </a:r>
            <a:r>
              <a:rPr lang="en-US" sz="1300" dirty="0" smtClean="0">
                <a:hlinkClick r:id="rId7"/>
              </a:rPr>
              <a:t>https://keras.io/)</a:t>
            </a:r>
            <a:endParaRPr lang="en-US" sz="1300" dirty="0" smtClean="0"/>
          </a:p>
          <a:p>
            <a:pPr lvl="2"/>
            <a:r>
              <a:rPr lang="en-US" sz="1300" dirty="0" err="1" smtClean="0"/>
              <a:t>Theano</a:t>
            </a:r>
            <a:r>
              <a:rPr lang="en-US" sz="1300" dirty="0" smtClean="0"/>
              <a:t> (</a:t>
            </a:r>
            <a:r>
              <a:rPr lang="en-US" sz="1300" dirty="0" smtClean="0">
                <a:hlinkClick r:id="rId8"/>
              </a:rPr>
              <a:t>https://github.com/Theano</a:t>
            </a:r>
            <a:r>
              <a:rPr lang="en-US" sz="1300" dirty="0" smtClean="0"/>
              <a:t>)</a:t>
            </a:r>
            <a:endParaRPr lang="en-US" sz="1300" dirty="0"/>
          </a:p>
          <a:p>
            <a:pPr lvl="2"/>
            <a:r>
              <a:rPr lang="mr-IN" sz="1300" dirty="0" smtClean="0"/>
              <a:t>…</a:t>
            </a:r>
            <a:endParaRPr lang="en-US" sz="13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However, networking industry still dominated </a:t>
            </a:r>
            <a:r>
              <a:rPr lang="en-US" sz="2000" dirty="0" smtClean="0"/>
              <a:t>by </a:t>
            </a:r>
            <a:r>
              <a:rPr lang="en-US" sz="2000" dirty="0" err="1" smtClean="0"/>
              <a:t>MLwashing</a:t>
            </a:r>
            <a:r>
              <a:rPr lang="en-US" sz="2000" dirty="0" smtClean="0"/>
              <a:t>, platforms, clustering, 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/>
              <a:t>Skills gap </a:t>
            </a:r>
            <a:r>
              <a:rPr lang="en-US" sz="2000" dirty="0" smtClean="0"/>
              <a:t>persists and it still </a:t>
            </a:r>
            <a:r>
              <a:rPr lang="en-US" sz="2000" dirty="0"/>
              <a:t>requires skill/experience to</a:t>
            </a:r>
          </a:p>
          <a:p>
            <a:pPr lvl="1"/>
            <a:r>
              <a:rPr lang="en-US" sz="1600" dirty="0"/>
              <a:t>Build DNN </a:t>
            </a:r>
            <a:r>
              <a:rPr lang="en-US" sz="1600" dirty="0" smtClean="0"/>
              <a:t>architectures/models</a:t>
            </a:r>
          </a:p>
          <a:p>
            <a:pPr lvl="1"/>
            <a:r>
              <a:rPr lang="en-US" sz="1600" dirty="0" smtClean="0"/>
              <a:t>Find </a:t>
            </a:r>
            <a:r>
              <a:rPr lang="en-US" sz="1600" dirty="0"/>
              <a:t>”good” settings for </a:t>
            </a:r>
            <a:r>
              <a:rPr lang="en-US" sz="1600" dirty="0" smtClean="0"/>
              <a:t>hyper-parameters</a:t>
            </a:r>
          </a:p>
          <a:p>
            <a:pPr lvl="1"/>
            <a:r>
              <a:rPr lang="en-US" sz="1600" dirty="0" smtClean="0"/>
              <a:t>Prevent overfitting</a:t>
            </a:r>
          </a:p>
          <a:p>
            <a:pPr lvl="1"/>
            <a:r>
              <a:rPr lang="en-US" sz="1600" dirty="0" smtClean="0"/>
              <a:t>But again, be careful: SOTA </a:t>
            </a:r>
            <a:r>
              <a:rPr lang="en-US" sz="1600" dirty="0" err="1" smtClean="0"/>
              <a:t>LSTMs+RLs</a:t>
            </a:r>
            <a:r>
              <a:rPr lang="en-US" sz="1600" dirty="0" smtClean="0"/>
              <a:t> are starting to be able to </a:t>
            </a:r>
            <a:r>
              <a:rPr lang="en-US" sz="1600" dirty="0"/>
              <a:t>build </a:t>
            </a:r>
            <a:r>
              <a:rPr lang="en-US" sz="1600" dirty="0" smtClean="0"/>
              <a:t>neural networks</a:t>
            </a:r>
          </a:p>
          <a:p>
            <a:pPr lvl="2"/>
            <a:r>
              <a:rPr lang="en-US" sz="1200" dirty="0" smtClean="0">
                <a:hlinkClick r:id="rId9"/>
              </a:rPr>
              <a:t>https://openreview.net/pdf?id=r1Ue8Hcxg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10"/>
              </a:rPr>
              <a:t>http://papers.nips.cc/paper/6461-learning-to-learn-by-gradient-descent-by-gradient-descent.pdf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/>
          </a:p>
          <a:p>
            <a:pPr lvl="1"/>
            <a:r>
              <a:rPr lang="mr-IN" sz="1600" dirty="0" smtClean="0"/>
              <a:t>…</a:t>
            </a:r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All of this said, you </a:t>
            </a:r>
            <a:r>
              <a:rPr lang="en-US" sz="2000" i="1" dirty="0" smtClean="0"/>
              <a:t>will</a:t>
            </a:r>
            <a:r>
              <a:rPr lang="en-US" sz="2000" dirty="0" smtClean="0"/>
              <a:t> be seeing ML in all facets of networking</a:t>
            </a:r>
          </a:p>
          <a:p>
            <a:pPr lvl="1"/>
            <a:r>
              <a:rPr lang="en-US" sz="1600" dirty="0" smtClean="0"/>
              <a:t>And everything else for that matter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318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37000" r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 Call To Action</a:t>
            </a:r>
            <a:br>
              <a:rPr lang="en-US" dirty="0"/>
            </a:br>
            <a:r>
              <a:rPr lang="en-US" sz="3100" dirty="0"/>
              <a:t>Where Do We Need To Focus</a:t>
            </a:r>
            <a:r>
              <a:rPr lang="en-US" sz="3100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3038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Find a Useful Theory of Networking (for ML)</a:t>
            </a:r>
          </a:p>
          <a:p>
            <a:pPr lvl="1"/>
            <a:r>
              <a:rPr lang="en-US" sz="1600" dirty="0" smtClean="0"/>
              <a:t>As opposed to ad-hoc approaches</a:t>
            </a:r>
          </a:p>
          <a:p>
            <a:pPr lvl="1"/>
            <a:r>
              <a:rPr lang="en-US" sz="1600" dirty="0" smtClean="0"/>
              <a:t>Again, consider the success of convolutional neural networks</a:t>
            </a:r>
          </a:p>
          <a:p>
            <a:pPr lvl="1"/>
            <a:r>
              <a:rPr lang="en-US" sz="1600" dirty="0" smtClean="0"/>
              <a:t>What is the “interlingua” for networking?</a:t>
            </a:r>
          </a:p>
          <a:p>
            <a:endParaRPr lang="en-US" sz="1800" dirty="0"/>
          </a:p>
          <a:p>
            <a:r>
              <a:rPr lang="en-US" sz="1800" dirty="0" smtClean="0"/>
              <a:t>Public Data Sets</a:t>
            </a:r>
          </a:p>
          <a:p>
            <a:endParaRPr lang="en-US" sz="1800" dirty="0"/>
          </a:p>
          <a:p>
            <a:r>
              <a:rPr lang="en-US" sz="1800" dirty="0" smtClean="0"/>
              <a:t>Skill Sets</a:t>
            </a:r>
          </a:p>
          <a:p>
            <a:pPr lvl="1"/>
            <a:r>
              <a:rPr lang="en-US" sz="1600" dirty="0" smtClean="0"/>
              <a:t>Can Machine Learning be Democratized?</a:t>
            </a:r>
          </a:p>
          <a:p>
            <a:pPr lvl="1"/>
            <a:r>
              <a:rPr lang="en-US" sz="1600" dirty="0" smtClean="0">
                <a:hlinkClick r:id="rId4"/>
              </a:rPr>
              <a:t>http://knowledge.wharton.upenn.edu/article/democratization-ai-means-tech-innovation</a:t>
            </a:r>
            <a:endParaRPr lang="en-US" sz="1600" dirty="0" smtClean="0"/>
          </a:p>
          <a:p>
            <a:endParaRPr lang="en-US" sz="1800" dirty="0" smtClean="0"/>
          </a:p>
          <a:p>
            <a:r>
              <a:rPr lang="en-US" sz="1800" dirty="0" smtClean="0"/>
              <a:t>Apply, and Deploy SOTA ML Algorithms</a:t>
            </a:r>
          </a:p>
          <a:p>
            <a:pPr lvl="1"/>
            <a:r>
              <a:rPr lang="en-US" sz="1600" dirty="0" smtClean="0"/>
              <a:t>Requires scalable ML platforms, frameworks, and associated automation</a:t>
            </a:r>
          </a:p>
          <a:p>
            <a:endParaRPr lang="en-US" sz="1800" dirty="0" smtClean="0"/>
          </a:p>
          <a:p>
            <a:r>
              <a:rPr lang="en-US" sz="1800" dirty="0" smtClean="0"/>
              <a:t>Explainable end-to-end systems</a:t>
            </a:r>
          </a:p>
          <a:p>
            <a:endParaRPr lang="en-US" sz="1800" dirty="0"/>
          </a:p>
          <a:p>
            <a:r>
              <a:rPr lang="en-US" sz="1800" dirty="0" smtClean="0"/>
              <a:t>Learn control not </a:t>
            </a:r>
            <a:r>
              <a:rPr lang="en-US" sz="1800" dirty="0"/>
              <a:t>just </a:t>
            </a:r>
            <a:r>
              <a:rPr lang="en-US" sz="1800" dirty="0" smtClean="0"/>
              <a:t>prediction </a:t>
            </a:r>
            <a:r>
              <a:rPr lang="en-US" sz="1800" dirty="0" smtClean="0">
                <a:sym typeface="Wingdings"/>
              </a:rPr>
              <a:t> Learn from experience</a:t>
            </a:r>
            <a:endParaRPr lang="en-US" sz="1800" dirty="0" smtClean="0"/>
          </a:p>
          <a:p>
            <a:pPr lvl="1"/>
            <a:r>
              <a:rPr lang="en-US" sz="1600" dirty="0" smtClean="0"/>
              <a:t>Reinforcement Learning</a:t>
            </a:r>
          </a:p>
          <a:p>
            <a:pPr lvl="1"/>
            <a:r>
              <a:rPr lang="en-US" sz="1600" dirty="0" smtClean="0"/>
              <a:t>Evolution Strategies (</a:t>
            </a:r>
            <a:r>
              <a:rPr lang="en-US" sz="1600" dirty="0" smtClean="0">
                <a:hlinkClick r:id="rId5"/>
              </a:rPr>
              <a:t>https://blog.openai.com/evolution-strategies)</a:t>
            </a:r>
            <a:endParaRPr lang="en-US" sz="1600" dirty="0" smtClean="0"/>
          </a:p>
          <a:p>
            <a:pPr lvl="1"/>
            <a:r>
              <a:rPr lang="en-US" sz="1600" dirty="0" smtClean="0"/>
              <a:t>Overcome Catastrophic Forgetting (in </a:t>
            </a:r>
            <a:r>
              <a:rPr lang="en-US" sz="1600" dirty="0"/>
              <a:t>neural </a:t>
            </a:r>
            <a:r>
              <a:rPr lang="en-US" sz="1600" dirty="0" smtClean="0"/>
              <a:t>networks) </a:t>
            </a:r>
            <a:r>
              <a:rPr lang="en-US" sz="1600" dirty="0"/>
              <a:t>(</a:t>
            </a:r>
            <a:r>
              <a:rPr lang="mr-IN" sz="1600" dirty="0">
                <a:hlinkClick r:id="rId6"/>
              </a:rPr>
              <a:t>https://arxiv.org/abs/1612.00796</a:t>
            </a:r>
            <a:r>
              <a:rPr lang="en-US" sz="1600" dirty="0"/>
              <a:t>)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043160" y="815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65850"/>
            <a:ext cx="8826758" cy="74330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Finally</a:t>
            </a:r>
            <a:r>
              <a:rPr lang="mr-IN" sz="4000" dirty="0" smtClean="0"/>
              <a:t>…</a:t>
            </a:r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21" y="874839"/>
            <a:ext cx="8705460" cy="5983161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Backpropagation</a:t>
            </a:r>
          </a:p>
          <a:p>
            <a:pPr lvl="1"/>
            <a:r>
              <a:rPr lang="en-US" sz="1600" dirty="0" smtClean="0"/>
              <a:t>Gradient-based optimization/back-propagation</a:t>
            </a:r>
          </a:p>
          <a:p>
            <a:pPr lvl="1"/>
            <a:r>
              <a:rPr lang="en-US" sz="1600" dirty="0"/>
              <a:t>Why is such a simple algorithm so </a:t>
            </a:r>
            <a:r>
              <a:rPr lang="en-US" sz="1600" dirty="0" smtClean="0"/>
              <a:t>powerful?</a:t>
            </a:r>
          </a:p>
          <a:p>
            <a:pPr lvl="1"/>
            <a:r>
              <a:rPr lang="en-US" sz="1600" smtClean="0"/>
              <a:t>Adversarial </a:t>
            </a:r>
            <a:r>
              <a:rPr lang="en-US" sz="1600" smtClean="0"/>
              <a:t>Examples</a:t>
            </a:r>
            <a:endParaRPr lang="en-US" sz="1600" dirty="0" smtClean="0"/>
          </a:p>
          <a:p>
            <a:pPr lvl="2"/>
            <a:r>
              <a:rPr lang="en-US" sz="1400" dirty="0" smtClean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arxiv.org/pdf/1412.6572.pdf</a:t>
            </a:r>
            <a:endParaRPr lang="en-US" sz="1400" dirty="0" smtClean="0"/>
          </a:p>
          <a:p>
            <a:pPr lvl="2"/>
            <a:r>
              <a:rPr lang="en-US" sz="1400" dirty="0" smtClean="0"/>
              <a:t>Transferability (</a:t>
            </a:r>
            <a:r>
              <a:rPr lang="en-US" sz="1400" dirty="0" smtClean="0">
                <a:hlinkClick r:id="rId5"/>
              </a:rPr>
              <a:t>https://arxiv.org/pdf/1704.03453.pdf</a:t>
            </a:r>
            <a:r>
              <a:rPr lang="en-US" sz="1400" dirty="0" smtClean="0"/>
              <a:t>)</a:t>
            </a:r>
            <a:endParaRPr lang="en-US" sz="1400" dirty="0" smtClean="0"/>
          </a:p>
          <a:p>
            <a:pPr lvl="1"/>
            <a:endParaRPr lang="en-US" sz="1400" dirty="0" smtClean="0"/>
          </a:p>
          <a:p>
            <a:r>
              <a:rPr lang="en-US" sz="2000" dirty="0" smtClean="0"/>
              <a:t>New </a:t>
            </a:r>
            <a:r>
              <a:rPr lang="en-US" sz="2000" dirty="0"/>
              <a:t>optimizer/</a:t>
            </a:r>
            <a:r>
              <a:rPr lang="en-US" sz="2000" dirty="0" err="1"/>
              <a:t>optimizee</a:t>
            </a:r>
            <a:r>
              <a:rPr lang="en-US" sz="2000" dirty="0"/>
              <a:t> </a:t>
            </a:r>
            <a:r>
              <a:rPr lang="en-US" sz="2000" dirty="0" smtClean="0"/>
              <a:t>paradigms</a:t>
            </a:r>
          </a:p>
          <a:p>
            <a:pPr lvl="1"/>
            <a:r>
              <a:rPr lang="en-US" sz="1500" dirty="0" err="1" smtClean="0"/>
              <a:t>AlphaGo</a:t>
            </a:r>
            <a:endParaRPr lang="en-US" sz="1500" dirty="0" smtClean="0"/>
          </a:p>
          <a:p>
            <a:pPr lvl="2"/>
            <a:r>
              <a:rPr lang="en-US" sz="1400" dirty="0" smtClean="0">
                <a:hlinkClick r:id="rId6"/>
              </a:rPr>
              <a:t>https://deepmind.com/research/alphago</a:t>
            </a:r>
            <a:endParaRPr lang="en-US" sz="1400" dirty="0" smtClean="0"/>
          </a:p>
          <a:p>
            <a:pPr lvl="1"/>
            <a:r>
              <a:rPr lang="en-US" sz="1600" dirty="0" smtClean="0"/>
              <a:t>Generative </a:t>
            </a:r>
            <a:r>
              <a:rPr lang="en-US" sz="1600" dirty="0"/>
              <a:t>Adversarial Nets (GANs)</a:t>
            </a:r>
            <a:endParaRPr lang="en-US" sz="1600" dirty="0">
              <a:hlinkClick r:id="rId7"/>
            </a:endParaRPr>
          </a:p>
          <a:p>
            <a:pPr lvl="2"/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arxiv.org/abs/1412.6572</a:t>
            </a:r>
            <a:endParaRPr lang="en-US" sz="1400" dirty="0" smtClean="0"/>
          </a:p>
          <a:p>
            <a:pPr lvl="1"/>
            <a:r>
              <a:rPr lang="en-US" sz="1600" dirty="0" smtClean="0"/>
              <a:t>Learning to learn </a:t>
            </a:r>
            <a:r>
              <a:rPr lang="en-US" sz="1600" dirty="0"/>
              <a:t>by gradient descent by gradient </a:t>
            </a:r>
            <a:r>
              <a:rPr lang="en-US" sz="1600" dirty="0" smtClean="0"/>
              <a:t>descent</a:t>
            </a:r>
          </a:p>
          <a:p>
            <a:pPr lvl="2"/>
            <a:r>
              <a:rPr lang="mr-IN" sz="1400" dirty="0" smtClean="0">
                <a:hlinkClick r:id="rId8"/>
              </a:rPr>
              <a:t>https://arxiv.org/abs/1606.04474</a:t>
            </a:r>
            <a:endParaRPr lang="en-US" sz="1400" dirty="0"/>
          </a:p>
          <a:p>
            <a:pPr lvl="1"/>
            <a:r>
              <a:rPr lang="en-US" sz="1600" dirty="0" smtClean="0"/>
              <a:t>Neural Architecture Search With Reinforcement Learning</a:t>
            </a:r>
          </a:p>
          <a:p>
            <a:pPr lvl="2"/>
            <a:r>
              <a:rPr lang="en-US" sz="1400" dirty="0" smtClean="0">
                <a:hlinkClick r:id="rId9"/>
              </a:rPr>
              <a:t>https://openreview.net/pdf?id=r1Ue8Hcxg</a:t>
            </a:r>
            <a:endParaRPr lang="en-US" sz="1400" dirty="0" smtClean="0"/>
          </a:p>
          <a:p>
            <a:endParaRPr lang="en-US" sz="1600" dirty="0" smtClean="0"/>
          </a:p>
          <a:p>
            <a:r>
              <a:rPr lang="en-US" sz="2000" dirty="0" smtClean="0"/>
              <a:t>Neural Nets</a:t>
            </a:r>
          </a:p>
          <a:p>
            <a:pPr lvl="1"/>
            <a:r>
              <a:rPr lang="en-US" sz="1600" dirty="0" smtClean="0"/>
              <a:t>What are the units (artificial neurons) actually doing?</a:t>
            </a:r>
          </a:p>
          <a:p>
            <a:pPr lvl="1"/>
            <a:r>
              <a:rPr lang="en-US" sz="1600" dirty="0" smtClean="0">
                <a:hlinkClick r:id="rId10"/>
              </a:rPr>
              <a:t>https://arxiv.org/pdf/1509.06321.pdf</a:t>
            </a:r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000" dirty="0" smtClean="0"/>
              <a:t>Sentiment Neurons</a:t>
            </a:r>
          </a:p>
          <a:p>
            <a:pPr lvl="1"/>
            <a:r>
              <a:rPr lang="en-US" sz="1600" dirty="0" smtClean="0">
                <a:hlinkClick r:id="rId11"/>
              </a:rPr>
              <a:t>https://blog.openai.com/unsupervised-sentiment-neuron/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Why does deep and cheap learning work so well?</a:t>
            </a:r>
          </a:p>
          <a:p>
            <a:pPr lvl="1"/>
            <a:r>
              <a:rPr lang="en-US" sz="1600" dirty="0" smtClean="0"/>
              <a:t>Physics perspective</a:t>
            </a:r>
          </a:p>
          <a:p>
            <a:pPr lvl="1"/>
            <a:r>
              <a:rPr lang="en-US" sz="1600" dirty="0" smtClean="0">
                <a:hlinkClick r:id="rId12"/>
              </a:rPr>
              <a:t>http://arxiv.org/pdf/1608.08225v1.pdf</a:t>
            </a:r>
            <a:endParaRPr lang="en-US" sz="1600" dirty="0" smtClean="0"/>
          </a:p>
          <a:p>
            <a:endParaRPr lang="en-US" sz="2000" dirty="0"/>
          </a:p>
          <a:p>
            <a:r>
              <a:rPr lang="en-US" sz="2000" dirty="0" smtClean="0"/>
              <a:t>Many Others</a:t>
            </a:r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3"/>
            </a:endParaRPr>
          </a:p>
          <a:p>
            <a:pPr lvl="1">
              <a:buFont typeface="Arial" charset="0"/>
              <a:buChar char="•"/>
            </a:pPr>
            <a:endParaRPr lang="en-US" sz="1100" dirty="0" smtClean="0">
              <a:hlinkClick r:id="rId13"/>
            </a:endParaRPr>
          </a:p>
          <a:p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2446417"/>
            <a:ext cx="3068903" cy="12313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So how many 28x28 grayscale images are there?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/>
                  <a:t>Say there are 8 bits of grayscale </a:t>
                </a:r>
                <a:r>
                  <a:rPr lang="en-US" sz="1200" dirty="0" smtClean="0">
                    <a:sym typeface="Wingdings"/>
                  </a:rPr>
                  <a:t> 256</a:t>
                </a:r>
                <a:r>
                  <a:rPr lang="en-US" sz="1200" baseline="30000" dirty="0" smtClean="0">
                    <a:sym typeface="Wingdings"/>
                  </a:rPr>
                  <a:t>784</a:t>
                </a:r>
                <a:r>
                  <a:rPr lang="en-US" sz="1200" dirty="0" smtClean="0">
                    <a:sym typeface="Wingdings"/>
                  </a:rPr>
                  <a:t> possible images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is-IS" sz="1200" dirty="0" smtClean="0"/>
                  <a:t>Our autoencoder had 156800 parameters and 156800</a:t>
                </a:r>
                <a:r>
                  <a:rPr lang="en-US" sz="1200" dirty="0" smtClean="0"/>
                  <a:t>/256</a:t>
                </a:r>
                <a:r>
                  <a:rPr lang="en-US" sz="1200" baseline="30000" dirty="0" smtClean="0"/>
                  <a:t>784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1200" dirty="0" smtClean="0">
                  <a:sym typeface="Wingding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200" dirty="0" smtClean="0">
                    <a:sym typeface="Wingdings"/>
                  </a:rPr>
                  <a:t>So how can a simple autoencoder find the MNIST subspace?</a:t>
                </a:r>
                <a:endParaRPr lang="en-US" sz="11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99" y="5854701"/>
                <a:ext cx="4680080" cy="830997"/>
              </a:xfrm>
              <a:prstGeom prst="rect">
                <a:avLst/>
              </a:prstGeom>
              <a:blipFill rotWithShape="0">
                <a:blip r:embed="rId15"/>
                <a:stretch>
                  <a:fillRect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1060628"/>
            <a:ext cx="3068903" cy="12200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76" y="3809533"/>
            <a:ext cx="3068903" cy="1913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388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Machine Learning is the way we are going to automate your automation.</a:t>
            </a:r>
          </a:p>
          <a:p>
            <a:endParaRPr lang="en-US" sz="4800" b="1" dirty="0"/>
          </a:p>
          <a:p>
            <a:r>
              <a:rPr lang="en-US" sz="2400" b="1" dirty="0" smtClean="0"/>
              <a:t>Chris Wright, RedHat CTO</a:t>
            </a:r>
            <a:r>
              <a:rPr lang="en-US" sz="2400" b="1" dirty="0"/>
              <a:t> </a:t>
            </a:r>
            <a:r>
              <a:rPr lang="en-US" sz="2400" dirty="0" smtClean="0">
                <a:hlinkClick r:id="" action="ppaction://noaction"/>
              </a:rPr>
              <a:t>#RHSummit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799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312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85"/>
            <a:ext cx="8229600" cy="454549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What Can We Do Today, And What Are The Challenges?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 Brief Look At The State Of “ML for Networking” Industry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4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4451377"/>
            <a:ext cx="2865120" cy="2148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1114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88329" y="2902226"/>
            <a:ext cx="3167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252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33" y="74583"/>
            <a:ext cx="8229600" cy="1143000"/>
          </a:xfrm>
        </p:spPr>
        <p:txBody>
          <a:bodyPr/>
          <a:lstStyle/>
          <a:p>
            <a:r>
              <a:rPr lang="en-US" dirty="0" smtClean="0"/>
              <a:t>But Be Careful</a:t>
            </a:r>
            <a:r>
              <a:rPr lang="mr-IN" dirty="0" smtClean="0"/>
              <a:t>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43529" y="1079278"/>
            <a:ext cx="7902333" cy="5778722"/>
            <a:chOff x="-43529" y="1079278"/>
            <a:chExt cx="7902333" cy="5778722"/>
          </a:xfrm>
        </p:grpSpPr>
        <p:grpSp>
          <p:nvGrpSpPr>
            <p:cNvPr id="4" name="Group 3"/>
            <p:cNvGrpSpPr/>
            <p:nvPr/>
          </p:nvGrpSpPr>
          <p:grpSpPr>
            <a:xfrm>
              <a:off x="594379" y="1079278"/>
              <a:ext cx="7264425" cy="5501723"/>
              <a:chOff x="309928" y="1248582"/>
              <a:chExt cx="7264425" cy="550172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2655" y="1894284"/>
                <a:ext cx="5731698" cy="4856021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1731818" y="1648692"/>
                <a:ext cx="1745673" cy="1011381"/>
              </a:xfrm>
              <a:prstGeom prst="line">
                <a:avLst/>
              </a:prstGeom>
              <a:ln w="22225">
                <a:solidFill>
                  <a:srgbClr val="00B0F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09928" y="1248582"/>
                <a:ext cx="2308581" cy="40011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You are here (again)</a:t>
                </a:r>
                <a:endParaRPr lang="en-US" sz="2000" b="1" dirty="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-43529" y="6581001"/>
              <a:ext cx="26732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3"/>
                </a:rPr>
                <a:t>https://en.wikipedia.org/wiki/AI_winter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0803" y="1255524"/>
            <a:ext cx="8616656" cy="5561258"/>
            <a:chOff x="209203" y="1347542"/>
            <a:chExt cx="8616656" cy="55612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75" y="1741193"/>
              <a:ext cx="8515401" cy="48398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TextBox 6"/>
            <p:cNvSpPr txBox="1"/>
            <p:nvPr/>
          </p:nvSpPr>
          <p:spPr>
            <a:xfrm>
              <a:off x="209203" y="6631801"/>
              <a:ext cx="51566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5"/>
                </a:rPr>
                <a:t>http://approximatelycorrect.com/2017/03/28/the-ai-misinformation-epidemic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7691" y="1347542"/>
              <a:ext cx="8528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/>
                <a:t>Google Trends</a:t>
              </a:r>
              <a:r>
                <a:rPr lang="en-US" sz="1600" dirty="0" smtClean="0"/>
                <a:t>: people are searching for </a:t>
              </a:r>
              <a:r>
                <a:rPr lang="en-US" sz="1600" i="1" dirty="0" smtClean="0"/>
                <a:t>machine learning </a:t>
              </a:r>
              <a:r>
                <a:rPr lang="en-US" sz="1600" dirty="0" smtClean="0"/>
                <a:t>nearly five times as often as five years ago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56" y="48819"/>
            <a:ext cx="8229600" cy="1143000"/>
          </a:xfrm>
        </p:spPr>
        <p:txBody>
          <a:bodyPr/>
          <a:lstStyle/>
          <a:p>
            <a:r>
              <a:rPr lang="en-US" dirty="0" smtClean="0"/>
              <a:t>One Other Important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043" y="1191819"/>
            <a:ext cx="8443913" cy="5586417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The ML community has a long history of</a:t>
            </a:r>
          </a:p>
          <a:p>
            <a:pPr lvl="1"/>
            <a:r>
              <a:rPr lang="en-US" sz="1400" dirty="0" smtClean="0"/>
              <a:t>Open Source</a:t>
            </a:r>
          </a:p>
          <a:p>
            <a:pPr lvl="2"/>
            <a:r>
              <a:rPr lang="en-US" sz="1200" dirty="0" smtClean="0">
                <a:hlinkClick r:id="rId3"/>
              </a:rPr>
              <a:t>https://www.tensorflow.org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4"/>
              </a:rPr>
              <a:t>https://openai.com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5"/>
              </a:rPr>
              <a:t>https://deepmind.com/blog/open-sourcing-deepmind-lab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6"/>
              </a:rPr>
              <a:t>https://github.com/google/seq2seq</a:t>
            </a:r>
            <a:endParaRPr lang="en-US" sz="1200" dirty="0" smtClean="0"/>
          </a:p>
          <a:p>
            <a:pPr lvl="1"/>
            <a:r>
              <a:rPr lang="en-US" sz="1400" dirty="0" smtClean="0"/>
              <a:t>Open Data</a:t>
            </a:r>
          </a:p>
          <a:p>
            <a:pPr lvl="2"/>
            <a:r>
              <a:rPr lang="en-US" sz="1200" dirty="0" smtClean="0">
                <a:hlinkClick r:id="rId7"/>
              </a:rPr>
              <a:t>http://image-net.org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400" dirty="0" smtClean="0"/>
              <a:t>Open Models</a:t>
            </a:r>
          </a:p>
          <a:p>
            <a:pPr lvl="2"/>
            <a:r>
              <a:rPr lang="en-US" sz="1200" dirty="0" smtClean="0">
                <a:hlinkClick r:id="rId8"/>
              </a:rPr>
              <a:t>https://github.com/BVLC/caffe/tree/master/models/bvlc_alexnet</a:t>
            </a:r>
            <a:r>
              <a:rPr lang="en-US" sz="1200" dirty="0" smtClean="0"/>
              <a:t>, </a:t>
            </a:r>
            <a:r>
              <a:rPr lang="mr-IN" sz="1200" dirty="0" smtClean="0"/>
              <a:t>…</a:t>
            </a:r>
            <a:endParaRPr lang="en-US" sz="1200" dirty="0" smtClean="0"/>
          </a:p>
          <a:p>
            <a:pPr lvl="1"/>
            <a:r>
              <a:rPr lang="en-US" sz="1400" dirty="0" smtClean="0"/>
              <a:t>Open Science</a:t>
            </a:r>
          </a:p>
          <a:p>
            <a:pPr lvl="2"/>
            <a:r>
              <a:rPr lang="en-US" sz="1200" dirty="0" smtClean="0">
                <a:hlinkClick r:id="rId9"/>
              </a:rPr>
              <a:t>https://arxiv.org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10"/>
              </a:rPr>
              <a:t>https://openreview.net</a:t>
            </a:r>
            <a:r>
              <a:rPr lang="en-US" sz="1200" dirty="0" smtClean="0"/>
              <a:t>, </a:t>
            </a:r>
            <a:endParaRPr lang="en-US" sz="1200" dirty="0"/>
          </a:p>
          <a:p>
            <a:pPr lvl="1"/>
            <a:r>
              <a:rPr lang="en-US" sz="1400" dirty="0"/>
              <a:t>Integrating all of these </a:t>
            </a:r>
            <a:r>
              <a:rPr lang="en-US" sz="1400" dirty="0" smtClean="0"/>
              <a:t>ideas</a:t>
            </a:r>
            <a:endParaRPr lang="en-US" sz="1400" dirty="0">
              <a:hlinkClick r:id="rId11"/>
            </a:endParaRPr>
          </a:p>
          <a:p>
            <a:pPr lvl="2"/>
            <a:r>
              <a:rPr lang="en-US" sz="1200" dirty="0" smtClean="0">
                <a:hlinkClick r:id="rId11"/>
              </a:rPr>
              <a:t>http://ai-on.org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12"/>
              </a:rPr>
              <a:t>http://distill.pub</a:t>
            </a:r>
            <a:endParaRPr lang="en-US" sz="1200" dirty="0" smtClean="0"/>
          </a:p>
          <a:p>
            <a:pPr lvl="2"/>
            <a:endParaRPr lang="en-US" sz="1800" dirty="0" smtClean="0"/>
          </a:p>
          <a:p>
            <a:r>
              <a:rPr lang="en-US" sz="1800" dirty="0" smtClean="0"/>
              <a:t>So when there are important breakthroughs in ML, you see</a:t>
            </a:r>
          </a:p>
          <a:p>
            <a:pPr lvl="1"/>
            <a:r>
              <a:rPr lang="en-US" sz="1400" dirty="0" smtClean="0"/>
              <a:t>Published</a:t>
            </a:r>
            <a:r>
              <a:rPr lang="en-US" sz="1400" dirty="0"/>
              <a:t> </a:t>
            </a:r>
            <a:r>
              <a:rPr lang="en-US" sz="1400" dirty="0" smtClean="0"/>
              <a:t>descriptions and results, at least on arXiv</a:t>
            </a:r>
          </a:p>
          <a:p>
            <a:pPr lvl="1"/>
            <a:r>
              <a:rPr lang="en-US" sz="1400" dirty="0" smtClean="0"/>
              <a:t>Diverse set of open source implementations</a:t>
            </a:r>
          </a:p>
          <a:p>
            <a:pPr lvl="1"/>
            <a:r>
              <a:rPr lang="en-US" sz="1400" dirty="0" smtClean="0"/>
              <a:t>Growing communities</a:t>
            </a:r>
          </a:p>
          <a:p>
            <a:pPr lvl="2"/>
            <a:r>
              <a:rPr lang="en-US" sz="1200" dirty="0" smtClean="0">
                <a:hlinkClick r:id="rId13"/>
              </a:rPr>
              <a:t>https://github.com/robertsdionne/neural-network-papers</a:t>
            </a:r>
            <a:endParaRPr lang="en-US" sz="1200" dirty="0" smtClean="0"/>
          </a:p>
          <a:p>
            <a:pPr lvl="2"/>
            <a:r>
              <a:rPr lang="en-US" sz="1200" dirty="0" smtClean="0">
                <a:hlinkClick r:id="rId14"/>
              </a:rPr>
              <a:t>https://github.com/kjw0612/awesome-deep-vision</a:t>
            </a:r>
            <a:endParaRPr lang="en-US" sz="1200" dirty="0" smtClean="0"/>
          </a:p>
          <a:p>
            <a:pPr lvl="1"/>
            <a:r>
              <a:rPr lang="en-US" sz="1400" dirty="0" smtClean="0"/>
              <a:t>Public/Private Partnerships</a:t>
            </a:r>
          </a:p>
          <a:p>
            <a:pPr lvl="2"/>
            <a:r>
              <a:rPr lang="en-US" sz="1200" dirty="0" smtClean="0">
                <a:hlinkClick r:id="rId15"/>
              </a:rPr>
              <a:t>https://www.utoronto.ca/news/vector-institute-points-toronto-global-hot-spot-ai-research</a:t>
            </a:r>
            <a:endParaRPr lang="en-US" sz="1200" dirty="0" smtClean="0"/>
          </a:p>
          <a:p>
            <a:pPr lvl="1"/>
            <a:r>
              <a:rPr lang="en-US" sz="1400" dirty="0" smtClean="0"/>
              <a:t>Importantly, if you don’t see these</a:t>
            </a:r>
            <a:r>
              <a:rPr lang="mr-IN" sz="1400" dirty="0" smtClean="0"/>
              <a:t>…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1274763"/>
            <a:ext cx="2330342" cy="14321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02" y="4567443"/>
            <a:ext cx="2322154" cy="1571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614" y="2872787"/>
            <a:ext cx="2330342" cy="154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998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Apple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0" y="1562100"/>
            <a:ext cx="8770880" cy="4648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88900" y="6581001"/>
            <a:ext cx="7583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https://www.bloomberg.com/news/articles/2016-12-06/apple-to-start-publishing-ai-research-to-hasten-deep-learning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99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Of That Said</a:t>
            </a:r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All Things ML Are Moving At Warp Speed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" y="1690561"/>
            <a:ext cx="8887968" cy="494995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2517" y="1793592"/>
            <a:ext cx="8918967" cy="5064408"/>
            <a:chOff x="1507637" y="1714604"/>
            <a:chExt cx="8918967" cy="50644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37" y="1714604"/>
              <a:ext cx="8862820" cy="23557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7637" y="4081440"/>
              <a:ext cx="8862820" cy="2392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831674" y="6502013"/>
              <a:ext cx="5594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hlinkClick r:id="rId6"/>
                </a:rPr>
                <a:t>https://medium.com/@karpathy/a-peek-at-trends-in-machine-learning-ab8a1085a106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564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7749</TotalTime>
  <Words>2833</Words>
  <Application>Microsoft Macintosh PowerPoint</Application>
  <PresentationFormat>On-screen Show (4:3)</PresentationFormat>
  <Paragraphs>599</Paragraphs>
  <Slides>51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 Unicode MS</vt:lpstr>
      <vt:lpstr>Calibri</vt:lpstr>
      <vt:lpstr>Cambria Math</vt:lpstr>
      <vt:lpstr>Dual 400</vt:lpstr>
      <vt:lpstr>Mangal</vt:lpstr>
      <vt:lpstr>Wingdings</vt:lpstr>
      <vt:lpstr>Arial</vt:lpstr>
      <vt:lpstr>Office Theme</vt:lpstr>
      <vt:lpstr>Current Events in ML for Networking  Challenges, Opportunities and Realities</vt:lpstr>
      <vt:lpstr>Before We Dive In</vt:lpstr>
      <vt:lpstr>Goals For This Talk</vt:lpstr>
      <vt:lpstr>PowerPoint Presentation</vt:lpstr>
      <vt:lpstr>PowerPoint Presentation</vt:lpstr>
      <vt:lpstr>But Be Careful…</vt:lpstr>
      <vt:lpstr>One Other Important Observation</vt:lpstr>
      <vt:lpstr>Example: Apple</vt:lpstr>
      <vt:lpstr>All Of That Said… All Things ML Are Moving At Warp Speed</vt:lpstr>
      <vt:lpstr>Agenda</vt:lpstr>
      <vt:lpstr>First, Where Have All The Successes Been?</vt:lpstr>
      <vt:lpstr>Data</vt:lpstr>
      <vt:lpstr>Talent Pipelines</vt:lpstr>
      <vt:lpstr>Said Another Way Artificial intelligence is all about math https://code.facebook.com/pages/1902086376686983 </vt:lpstr>
      <vt:lpstr>Machine Learning In The Real World</vt:lpstr>
      <vt:lpstr>The Scientific Method Applied To Machine Learning</vt:lpstr>
      <vt:lpstr>Machine Learning Workflow/Pipelines For Networking</vt:lpstr>
      <vt:lpstr>Said Another Way…</vt:lpstr>
      <vt:lpstr>Ok, So What Is Anomaly Detection And Classification All About?</vt:lpstr>
      <vt:lpstr>Typical Anomaly Detection Use Case Profiling Host Behavior</vt:lpstr>
      <vt:lpstr>Autoencoder Example Detecting Anomalies in Handwritten Digits</vt:lpstr>
      <vt:lpstr>One Way To Learn To Recognize MNIST Use An Autoencoder For Binary Classification Special Kind of Neural Network</vt:lpstr>
      <vt:lpstr>But First: What Does A Single Neuron Do?</vt:lpstr>
      <vt:lpstr>So What Kinds of Things Can a Single Artificial Neuron Compute?</vt:lpstr>
      <vt:lpstr>So What is Really Happening Here?</vt:lpstr>
      <vt:lpstr>Manifolds?</vt:lpstr>
      <vt:lpstr>So OK, All Cool, But How Does The  Autoencoder Actually Work?</vt:lpstr>
      <vt:lpstr>How Hard To Code This Up In Tensorflow?</vt:lpstr>
      <vt:lpstr>Autoencoder Output</vt:lpstr>
      <vt:lpstr>How Much Of This Has Been  Applied To Networking?</vt:lpstr>
      <vt:lpstr>Agenda</vt:lpstr>
      <vt:lpstr>First, We’ve Seen All Of This (And More)</vt:lpstr>
      <vt:lpstr>So What About Networking?</vt:lpstr>
      <vt:lpstr>5G Networks</vt:lpstr>
      <vt:lpstr>Perhaps More Interestingly</vt:lpstr>
      <vt:lpstr>However…</vt:lpstr>
      <vt:lpstr>And…</vt:lpstr>
      <vt:lpstr>So Why The Slow Uptake?</vt:lpstr>
      <vt:lpstr>A Few Editorial Comments</vt:lpstr>
      <vt:lpstr>We Also Need To Learn From Our Environment Learn Control, Not Just Prediction</vt:lpstr>
      <vt:lpstr>Static vs. Reinforcement Learning Architectures</vt:lpstr>
      <vt:lpstr>Combining SDN and Machine Learning</vt:lpstr>
      <vt:lpstr>Knowledge-Defined Networking Basic Control Loop</vt:lpstr>
      <vt:lpstr>Kinds of Applications We Are Doing?</vt:lpstr>
      <vt:lpstr>Example: Can We Learn Optimal Paths In An Overlay Network?</vt:lpstr>
      <vt:lpstr>Optimizing Paths, cont</vt:lpstr>
      <vt:lpstr>Summary</vt:lpstr>
      <vt:lpstr>So Call To Action Where Do We Need To Focus?</vt:lpstr>
      <vt:lpstr>Finally…Many Beautiful Mysteries Remain</vt:lpstr>
      <vt:lpstr>Agenda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3334</cp:revision>
  <cp:lastPrinted>2016-12-13T18:22:50Z</cp:lastPrinted>
  <dcterms:created xsi:type="dcterms:W3CDTF">2015-05-12T14:16:44Z</dcterms:created>
  <dcterms:modified xsi:type="dcterms:W3CDTF">2017-05-14T00:11:51Z</dcterms:modified>
  <cp:category/>
</cp:coreProperties>
</file>